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
  </p:notesMasterIdLst>
  <p:handoutMasterIdLst>
    <p:handoutMasterId r:id="rId40"/>
  </p:handoutMasterIdLst>
  <p:sldIdLst>
    <p:sldId id="409" r:id="rId3"/>
    <p:sldId id="410" r:id="rId4"/>
    <p:sldId id="412" r:id="rId5"/>
    <p:sldId id="416" r:id="rId6"/>
    <p:sldId id="432" r:id="rId7"/>
    <p:sldId id="433" r:id="rId8"/>
    <p:sldId id="436" r:id="rId10"/>
    <p:sldId id="417" r:id="rId11"/>
    <p:sldId id="435" r:id="rId12"/>
    <p:sldId id="415" r:id="rId13"/>
    <p:sldId id="437" r:id="rId14"/>
    <p:sldId id="413" r:id="rId15"/>
    <p:sldId id="438" r:id="rId16"/>
    <p:sldId id="439" r:id="rId17"/>
    <p:sldId id="440" r:id="rId18"/>
    <p:sldId id="441" r:id="rId19"/>
    <p:sldId id="414" r:id="rId20"/>
    <p:sldId id="442" r:id="rId21"/>
    <p:sldId id="443" r:id="rId22"/>
    <p:sldId id="426" r:id="rId23"/>
    <p:sldId id="444" r:id="rId24"/>
    <p:sldId id="445" r:id="rId25"/>
    <p:sldId id="446" r:id="rId26"/>
    <p:sldId id="447" r:id="rId27"/>
    <p:sldId id="448" r:id="rId28"/>
    <p:sldId id="450" r:id="rId29"/>
    <p:sldId id="451" r:id="rId30"/>
    <p:sldId id="452" r:id="rId31"/>
    <p:sldId id="453" r:id="rId32"/>
    <p:sldId id="454" r:id="rId33"/>
    <p:sldId id="455" r:id="rId34"/>
    <p:sldId id="456" r:id="rId35"/>
    <p:sldId id="457" r:id="rId36"/>
    <p:sldId id="458" r:id="rId37"/>
    <p:sldId id="459" r:id="rId38"/>
    <p:sldId id="424"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7967F"/>
    <a:srgbClr val="FFFFFF"/>
    <a:srgbClr val="E6DBCF"/>
    <a:srgbClr val="579338"/>
    <a:srgbClr val="F6F6F6"/>
    <a:srgbClr val="6B842D"/>
    <a:srgbClr val="DCDCDC"/>
    <a:srgbClr val="F0F0F0"/>
    <a:srgbClr val="E6E6E6"/>
    <a:srgbClr val="C8C8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226"/>
        <p:guide pos="388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handoutMaster" Target="handoutMasters/handoutMaster1.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a:xfrm>
            <a:off x="4116000" y="6314400"/>
            <a:ext cx="3960000" cy="316800"/>
          </a:xfrm>
        </p:spPr>
        <p:txBody>
          <a:bodyPr/>
          <a:lstStyle/>
          <a:p>
            <a:endParaRPr lang="zh-CN" altLang="en-US" dirty="0"/>
          </a:p>
        </p:txBody>
      </p:sp>
      <p:sp>
        <p:nvSpPr>
          <p:cNvPr id="18" name="灯片编号占位符 17"/>
          <p:cNvSpPr>
            <a:spLocks noGrp="1"/>
          </p:cNvSpPr>
          <p:nvPr>
            <p:ph type="sldNum" sz="quarter" idx="12"/>
            <p:custDataLst>
              <p:tags r:id="rId6"/>
            </p:custDataLst>
          </p:nvPr>
        </p:nvSpPr>
        <p:spPr>
          <a:xfrm>
            <a:off x="8877600" y="6314400"/>
            <a:ext cx="2700000" cy="316800"/>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a:xfrm>
            <a:off x="4116000" y="6314400"/>
            <a:ext cx="3960000" cy="316800"/>
          </a:xfrm>
        </p:spPr>
        <p:txBody>
          <a:bodyPr/>
          <a:lstStyle/>
          <a:p>
            <a:endParaRPr lang="zh-CN" altLang="en-US"/>
          </a:p>
        </p:txBody>
      </p:sp>
      <p:sp>
        <p:nvSpPr>
          <p:cNvPr id="5" name="灯片编号占位符 4"/>
          <p:cNvSpPr>
            <a:spLocks noGrp="1"/>
          </p:cNvSpPr>
          <p:nvPr>
            <p:ph type="sldNum" sz="quarter" idx="12"/>
            <p:custDataLst>
              <p:tags r:id="rId4"/>
            </p:custDataLst>
          </p:nvPr>
        </p:nvSpPr>
        <p:spPr>
          <a:xfrm>
            <a:off x="8877600" y="6314400"/>
            <a:ext cx="2700000" cy="316800"/>
          </a:xfrm>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a:xfrm>
            <a:off x="4116000" y="6314400"/>
            <a:ext cx="3960000" cy="316800"/>
          </a:xfrm>
        </p:spPr>
        <p:txBody>
          <a:bodyPr/>
          <a:lstStyle/>
          <a:p>
            <a:endParaRPr lang="zh-CN" altLang="en-US"/>
          </a:p>
        </p:txBody>
      </p:sp>
      <p:sp>
        <p:nvSpPr>
          <p:cNvPr id="5" name="灯片编号占位符 4"/>
          <p:cNvSpPr>
            <a:spLocks noGrp="1"/>
          </p:cNvSpPr>
          <p:nvPr>
            <p:ph type="sldNum" sz="quarter" idx="12"/>
            <p:custDataLst>
              <p:tags r:id="rId4"/>
            </p:custDataLst>
          </p:nvPr>
        </p:nvSpPr>
        <p:spPr>
          <a:xfrm>
            <a:off x="8877600" y="6314400"/>
            <a:ext cx="2700000" cy="316800"/>
          </a:xfrm>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4116000" y="6314400"/>
            <a:ext cx="3960000" cy="316800"/>
          </a:xfrm>
        </p:spPr>
        <p:txBody>
          <a:bodyPr/>
          <a:lstStyle/>
          <a:p>
            <a:endParaRPr lang="zh-CN" altLang="en-US"/>
          </a:p>
        </p:txBody>
      </p:sp>
      <p:sp>
        <p:nvSpPr>
          <p:cNvPr id="6" name="灯片编号占位符 5"/>
          <p:cNvSpPr>
            <a:spLocks noGrp="1"/>
          </p:cNvSpPr>
          <p:nvPr>
            <p:ph type="sldNum" sz="quarter" idx="12"/>
            <p:custDataLst>
              <p:tags r:id="rId6"/>
            </p:custDataLst>
          </p:nvPr>
        </p:nvSpPr>
        <p:spPr>
          <a:xfrm>
            <a:off x="8877600" y="6314400"/>
            <a:ext cx="2700000" cy="3168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4116000" y="6314400"/>
            <a:ext cx="3960000" cy="316800"/>
          </a:xfrm>
        </p:spPr>
        <p:txBody>
          <a:bodyPr/>
          <a:lstStyle/>
          <a:p>
            <a:endParaRPr lang="zh-CN" altLang="en-US"/>
          </a:p>
        </p:txBody>
      </p:sp>
      <p:sp>
        <p:nvSpPr>
          <p:cNvPr id="6" name="灯片编号占位符 5"/>
          <p:cNvSpPr>
            <a:spLocks noGrp="1"/>
          </p:cNvSpPr>
          <p:nvPr>
            <p:ph type="sldNum" sz="quarter" idx="12"/>
            <p:custDataLst>
              <p:tags r:id="rId6"/>
            </p:custDataLst>
          </p:nvPr>
        </p:nvSpPr>
        <p:spPr>
          <a:xfrm>
            <a:off x="8877600" y="6314400"/>
            <a:ext cx="2700000" cy="3168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a:xfrm>
            <a:off x="4116000" y="6314400"/>
            <a:ext cx="3960000" cy="316800"/>
          </a:xfrm>
        </p:spPr>
        <p:txBody>
          <a:bodyPr/>
          <a:lstStyle/>
          <a:p>
            <a:endParaRPr lang="zh-CN" altLang="en-US"/>
          </a:p>
        </p:txBody>
      </p:sp>
      <p:sp>
        <p:nvSpPr>
          <p:cNvPr id="7" name="灯片编号占位符 6"/>
          <p:cNvSpPr>
            <a:spLocks noGrp="1"/>
          </p:cNvSpPr>
          <p:nvPr>
            <p:ph type="sldNum" sz="quarter" idx="12"/>
            <p:custDataLst>
              <p:tags r:id="rId7"/>
            </p:custDataLst>
          </p:nvPr>
        </p:nvSpPr>
        <p:spPr>
          <a:xfrm>
            <a:off x="8877600" y="6314400"/>
            <a:ext cx="2700000" cy="3168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a:xfrm>
            <a:off x="4116000" y="6314400"/>
            <a:ext cx="3960000" cy="316800"/>
          </a:xfrm>
        </p:spPr>
        <p:txBody>
          <a:bodyPr/>
          <a:lstStyle/>
          <a:p>
            <a:endParaRPr lang="zh-CN" altLang="en-US"/>
          </a:p>
        </p:txBody>
      </p:sp>
      <p:sp>
        <p:nvSpPr>
          <p:cNvPr id="9" name="灯片编号占位符 8"/>
          <p:cNvSpPr>
            <a:spLocks noGrp="1"/>
          </p:cNvSpPr>
          <p:nvPr>
            <p:ph type="sldNum" sz="quarter" idx="12"/>
            <p:custDataLst>
              <p:tags r:id="rId9"/>
            </p:custDataLst>
          </p:nvPr>
        </p:nvSpPr>
        <p:spPr>
          <a:xfrm>
            <a:off x="8877600" y="6314400"/>
            <a:ext cx="2700000" cy="3168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a:xfrm>
            <a:off x="4116000" y="6314400"/>
            <a:ext cx="3960000" cy="316800"/>
          </a:xfrm>
        </p:spPr>
        <p:txBody>
          <a:bodyPr/>
          <a:lstStyle/>
          <a:p>
            <a:endParaRPr lang="zh-CN" altLang="en-US"/>
          </a:p>
        </p:txBody>
      </p:sp>
      <p:sp>
        <p:nvSpPr>
          <p:cNvPr id="5" name="灯片编号占位符 4"/>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a:xfrm>
            <a:off x="4116000" y="6314400"/>
            <a:ext cx="3960000" cy="316800"/>
          </a:xfrm>
        </p:spPr>
        <p:txBody>
          <a:bodyPr/>
          <a:lstStyle/>
          <a:p>
            <a:endParaRPr lang="zh-CN" altLang="en-US"/>
          </a:p>
        </p:txBody>
      </p:sp>
      <p:sp>
        <p:nvSpPr>
          <p:cNvPr id="4" name="灯片编号占位符 3"/>
          <p:cNvSpPr>
            <a:spLocks noGrp="1"/>
          </p:cNvSpPr>
          <p:nvPr>
            <p:ph type="sldNum" sz="quarter" idx="12"/>
            <p:custDataLst>
              <p:tags r:id="rId4"/>
            </p:custDataLst>
          </p:nvPr>
        </p:nvSpPr>
        <p:spPr>
          <a:xfrm>
            <a:off x="8877600" y="6314400"/>
            <a:ext cx="2700000" cy="3168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a:xfrm>
            <a:off x="612000" y="6314400"/>
            <a:ext cx="2700000" cy="316800"/>
          </a:xfrm>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a:xfrm>
            <a:off x="4116000" y="6314400"/>
            <a:ext cx="3960000" cy="316800"/>
          </a:xfrm>
        </p:spPr>
        <p:txBody>
          <a:bodyPr/>
          <a:lstStyle/>
          <a:p>
            <a:endParaRPr lang="zh-CN" altLang="en-US" dirty="0"/>
          </a:p>
        </p:txBody>
      </p:sp>
      <p:sp>
        <p:nvSpPr>
          <p:cNvPr id="7" name="灯片编号占位符 6"/>
          <p:cNvSpPr>
            <a:spLocks noGrp="1"/>
          </p:cNvSpPr>
          <p:nvPr>
            <p:ph type="sldNum" sz="quarter" idx="12"/>
            <p:custDataLst>
              <p:tags r:id="rId6"/>
            </p:custDataLst>
          </p:nvPr>
        </p:nvSpPr>
        <p:spPr>
          <a:xfrm>
            <a:off x="8877600" y="6314400"/>
            <a:ext cx="2700000" cy="316800"/>
          </a:xfrm>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a:xfrm>
            <a:off x="608400" y="608400"/>
            <a:ext cx="10969200" cy="705600"/>
          </a:xfrm>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4116000" y="6314400"/>
            <a:ext cx="3960000" cy="316800"/>
          </a:xfrm>
        </p:spPr>
        <p:txBody>
          <a:bodyPr/>
          <a:lstStyle/>
          <a:p>
            <a:endParaRPr lang="zh-CN" altLang="en-US"/>
          </a:p>
        </p:txBody>
      </p:sp>
      <p:sp>
        <p:nvSpPr>
          <p:cNvPr id="6" name="灯片编号占位符 5"/>
          <p:cNvSpPr>
            <a:spLocks noGrp="1"/>
          </p:cNvSpPr>
          <p:nvPr>
            <p:ph type="sldNum" sz="quarter" idx="12"/>
            <p:custDataLst>
              <p:tags r:id="rId6"/>
            </p:custDataLst>
          </p:nvPr>
        </p:nvSpPr>
        <p:spPr>
          <a:xfrm>
            <a:off x="8877600" y="6314400"/>
            <a:ext cx="2700000" cy="316800"/>
          </a:xfrm>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tags" Target="../tags/tag57.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pic>
        <p:nvPicPr>
          <p:cNvPr id="15" name="图片 14" descr="0008020224362432_b"/>
          <p:cNvPicPr>
            <a:picLocks noChangeAspect="1"/>
          </p:cNvPicPr>
          <p:nvPr userDrawn="1"/>
        </p:nvPicPr>
        <p:blipFill>
          <a:blip r:embed="rId12"/>
          <a:stretch>
            <a:fillRect/>
          </a:stretch>
        </p:blipFill>
        <p:spPr>
          <a:xfrm>
            <a:off x="0" y="0"/>
            <a:ext cx="12191365" cy="6906895"/>
          </a:xfrm>
          <a:prstGeom prst="rect">
            <a:avLst/>
          </a:prstGeom>
        </p:spPr>
      </p:pic>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58.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68.xml"/><Relationship Id="rId5" Type="http://schemas.openxmlformats.org/officeDocument/2006/relationships/image" Target="../media/image4.png"/><Relationship Id="rId4" Type="http://schemas.openxmlformats.org/officeDocument/2006/relationships/image" Target="../media/image14.png"/><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69.xml"/><Relationship Id="rId4" Type="http://schemas.openxmlformats.org/officeDocument/2006/relationships/image" Target="../media/image15.jpeg"/><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70.xml"/><Relationship Id="rId4" Type="http://schemas.openxmlformats.org/officeDocument/2006/relationships/image" Target="../media/image4.png"/><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71.xml"/><Relationship Id="rId4" Type="http://schemas.openxmlformats.org/officeDocument/2006/relationships/image" Target="../media/image4.png"/><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7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4.png"/><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73.xml"/><Relationship Id="rId5" Type="http://schemas.openxmlformats.org/officeDocument/2006/relationships/image" Target="../media/image18.png"/><Relationship Id="rId4" Type="http://schemas.openxmlformats.org/officeDocument/2006/relationships/image" Target="../media/image4.png"/><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74.xml"/><Relationship Id="rId4" Type="http://schemas.openxmlformats.org/officeDocument/2006/relationships/image" Target="../media/image19.png"/><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75.xml"/><Relationship Id="rId4" Type="http://schemas.openxmlformats.org/officeDocument/2006/relationships/image" Target="../media/image4.png"/><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76.xml"/><Relationship Id="rId5" Type="http://schemas.openxmlformats.org/officeDocument/2006/relationships/image" Target="../media/image4.png"/><Relationship Id="rId4" Type="http://schemas.openxmlformats.org/officeDocument/2006/relationships/image" Target="../media/image20.png"/><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image" Target="../media/image7.png"/></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77.xml"/><Relationship Id="rId4" Type="http://schemas.openxmlformats.org/officeDocument/2006/relationships/image" Target="../media/image4.png"/><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59.xml"/><Relationship Id="rId4" Type="http://schemas.openxmlformats.org/officeDocument/2006/relationships/image" Target="../media/image4.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78.xml"/><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79.xml"/><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image" Target="../media/image7.png"/></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80.xml"/><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image" Target="../media/image7.png"/></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81.xml"/><Relationship Id="rId6" Type="http://schemas.openxmlformats.org/officeDocument/2006/relationships/image" Target="../media/image4.png"/><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image" Target="../media/image7.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82.xml"/><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image" Target="../media/image7.png"/></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83.xml"/><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image" Target="../media/image7.png"/></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85.xml"/><Relationship Id="rId5" Type="http://schemas.openxmlformats.org/officeDocument/2006/relationships/tags" Target="../tags/tag84.xml"/><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image" Target="../media/image7.png"/></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86.xml"/><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image" Target="../media/image7.png"/></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87.xml"/><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image" Target="../media/image7.png"/></Relationships>
</file>

<file path=ppt/slides/_rels/slide2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8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image" Target="../media/image7.pn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60.xml"/><Relationship Id="rId4" Type="http://schemas.openxmlformats.org/officeDocument/2006/relationships/image" Target="../media/image4.png"/><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89.xml"/><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image" Target="../media/image7.png"/></Relationships>
</file>

<file path=ppt/slides/_rels/slide3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90.xml"/><Relationship Id="rId5" Type="http://schemas.openxmlformats.org/officeDocument/2006/relationships/image" Target="../media/image25.png"/><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image" Target="../media/image7.png"/></Relationships>
</file>

<file path=ppt/slides/_rels/slide3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91.xml"/><Relationship Id="rId5" Type="http://schemas.openxmlformats.org/officeDocument/2006/relationships/image" Target="../media/image26.png"/><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image" Target="../media/image7.png"/></Relationships>
</file>

<file path=ppt/slides/_rels/slide3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92.xml"/><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image" Target="../media/image7.png"/></Relationships>
</file>

<file path=ppt/slides/_rels/slide3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93.xml"/><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image" Target="../media/image7.png"/></Relationships>
</file>

<file path=ppt/slides/_rels/slide3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94.xml"/><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image" Target="../media/image7.png"/></Relationships>
</file>

<file path=ppt/slides/_rels/slide3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95.xml"/><Relationship Id="rId5" Type="http://schemas.openxmlformats.org/officeDocument/2006/relationships/image" Target="../media/image4.png"/><Relationship Id="rId4" Type="http://schemas.openxmlformats.org/officeDocument/2006/relationships/image" Target="../media/image8.png"/><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61.xml"/><Relationship Id="rId4" Type="http://schemas.openxmlformats.org/officeDocument/2006/relationships/image" Target="../media/image4.png"/><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62.xml"/><Relationship Id="rId5" Type="http://schemas.openxmlformats.org/officeDocument/2006/relationships/image" Target="../media/image9.png"/><Relationship Id="rId4" Type="http://schemas.openxmlformats.org/officeDocument/2006/relationships/image" Target="../media/image4.png"/><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2.xml"/><Relationship Id="rId5" Type="http://schemas.openxmlformats.org/officeDocument/2006/relationships/tags" Target="../tags/tag63.xml"/><Relationship Id="rId4" Type="http://schemas.openxmlformats.org/officeDocument/2006/relationships/image" Target="../media/image4.png"/><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65.xml"/><Relationship Id="rId4" Type="http://schemas.openxmlformats.org/officeDocument/2006/relationships/image" Target="../media/image4.png"/><Relationship Id="rId3" Type="http://schemas.openxmlformats.org/officeDocument/2006/relationships/tags" Target="../tags/tag64.xml"/><Relationship Id="rId2" Type="http://schemas.openxmlformats.org/officeDocument/2006/relationships/image" Target="../media/image8.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66.xml"/><Relationship Id="rId5" Type="http://schemas.openxmlformats.org/officeDocument/2006/relationships/image" Target="../media/image4.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67.xml"/><Relationship Id="rId5" Type="http://schemas.openxmlformats.org/officeDocument/2006/relationships/image" Target="../media/image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851650" y="5934710"/>
            <a:ext cx="4792980" cy="306705"/>
          </a:xfrm>
          <a:prstGeom prst="rect">
            <a:avLst/>
          </a:prstGeom>
          <a:noFill/>
        </p:spPr>
        <p:txBody>
          <a:bodyPr wrap="square" rtlCol="0">
            <a:spAutoFit/>
          </a:bodyPr>
          <a:p>
            <a:pPr algn="ctr"/>
            <a:r>
              <a:rPr lang="zh-CN" sz="1400">
                <a:latin typeface="方正兰亭刊宋_GBK" panose="02000000000000000000" charset="-122"/>
                <a:ea typeface="方正兰亭刊宋_GBK" panose="02000000000000000000" charset="-122"/>
              </a:rPr>
              <a:t>信息科学技术学院</a:t>
            </a:r>
            <a:r>
              <a:rPr lang="en-US" altLang="zh-CN" sz="1400">
                <a:latin typeface="方正兰亭刊宋_GBK" panose="02000000000000000000" charset="-122"/>
                <a:ea typeface="方正兰亭刊宋_GBK" panose="02000000000000000000" charset="-122"/>
              </a:rPr>
              <a:t> </a:t>
            </a:r>
            <a:r>
              <a:rPr lang="zh-CN" altLang="en-US" sz="1400">
                <a:latin typeface="方正兰亭刊宋_GBK" panose="02000000000000000000" charset="-122"/>
                <a:ea typeface="方正兰亭刊宋_GBK" panose="02000000000000000000" charset="-122"/>
              </a:rPr>
              <a:t>张荟萱</a:t>
            </a:r>
            <a:r>
              <a:rPr lang="zh-CN" sz="1400">
                <a:latin typeface="方正兰亭刊宋_GBK" panose="02000000000000000000" charset="-122"/>
                <a:ea typeface="方正兰亭刊宋_GBK" panose="02000000000000000000" charset="-122"/>
              </a:rPr>
              <a:t>  </a:t>
            </a:r>
            <a:r>
              <a:rPr lang="en-US" altLang="zh-CN" sz="1400">
                <a:latin typeface="方正兰亭刊宋_GBK" panose="02000000000000000000" charset="-122"/>
                <a:ea typeface="方正兰亭刊宋_GBK" panose="02000000000000000000" charset="-122"/>
              </a:rPr>
              <a:t>2021</a:t>
            </a:r>
            <a:r>
              <a:rPr lang="zh-CN" altLang="en-US" sz="1400">
                <a:latin typeface="方正兰亭刊宋_GBK" panose="02000000000000000000" charset="-122"/>
                <a:ea typeface="方正兰亭刊宋_GBK" panose="02000000000000000000" charset="-122"/>
              </a:rPr>
              <a:t>年</a:t>
            </a:r>
            <a:r>
              <a:rPr lang="en-US" altLang="zh-CN" sz="1400">
                <a:latin typeface="方正兰亭刊宋_GBK" panose="02000000000000000000" charset="-122"/>
                <a:ea typeface="方正兰亭刊宋_GBK" panose="02000000000000000000" charset="-122"/>
              </a:rPr>
              <a:t>11</a:t>
            </a:r>
            <a:r>
              <a:rPr lang="zh-CN" altLang="en-US" sz="1400">
                <a:latin typeface="方正兰亭刊宋_GBK" panose="02000000000000000000" charset="-122"/>
                <a:ea typeface="方正兰亭刊宋_GBK" panose="02000000000000000000" charset="-122"/>
              </a:rPr>
              <a:t>月</a:t>
            </a:r>
            <a:r>
              <a:rPr lang="en-US" altLang="zh-CN" sz="1400">
                <a:latin typeface="方正兰亭刊宋_GBK" panose="02000000000000000000" charset="-122"/>
                <a:ea typeface="方正兰亭刊宋_GBK" panose="02000000000000000000" charset="-122"/>
              </a:rPr>
              <a:t>30</a:t>
            </a:r>
            <a:r>
              <a:rPr lang="zh-CN" altLang="en-US" sz="1400">
                <a:latin typeface="方正兰亭刊宋_GBK" panose="02000000000000000000" charset="-122"/>
                <a:ea typeface="方正兰亭刊宋_GBK" panose="02000000000000000000" charset="-122"/>
              </a:rPr>
              <a:t>日</a:t>
            </a:r>
            <a:endParaRPr lang="zh-CN" altLang="en-US" sz="1400">
              <a:latin typeface="方正兰亭刊宋_GBK" panose="02000000000000000000" charset="-122"/>
              <a:ea typeface="方正兰亭刊宋_GBK" panose="02000000000000000000" charset="-122"/>
            </a:endParaRPr>
          </a:p>
        </p:txBody>
      </p:sp>
      <p:pic>
        <p:nvPicPr>
          <p:cNvPr id="16" name="图片 15" descr="5b754e2ddb611"/>
          <p:cNvPicPr>
            <a:picLocks noChangeAspect="1"/>
          </p:cNvPicPr>
          <p:nvPr/>
        </p:nvPicPr>
        <p:blipFill>
          <a:blip r:embed="rId1"/>
          <a:stretch>
            <a:fillRect/>
          </a:stretch>
        </p:blipFill>
        <p:spPr>
          <a:xfrm>
            <a:off x="0" y="-17145"/>
            <a:ext cx="3289935" cy="3263900"/>
          </a:xfrm>
          <a:prstGeom prst="rect">
            <a:avLst/>
          </a:prstGeom>
        </p:spPr>
      </p:pic>
      <p:pic>
        <p:nvPicPr>
          <p:cNvPr id="18" name="图片 17" descr="5b754e2ddb3d9"/>
          <p:cNvPicPr>
            <a:picLocks noChangeAspect="1"/>
          </p:cNvPicPr>
          <p:nvPr/>
        </p:nvPicPr>
        <p:blipFill>
          <a:blip r:embed="rId2"/>
          <a:srcRect l="61088" t="23609" b="6030"/>
          <a:stretch>
            <a:fillRect/>
          </a:stretch>
        </p:blipFill>
        <p:spPr>
          <a:xfrm flipH="1">
            <a:off x="6817995" y="-26035"/>
            <a:ext cx="5374005" cy="3303905"/>
          </a:xfrm>
          <a:prstGeom prst="rect">
            <a:avLst/>
          </a:prstGeom>
        </p:spPr>
      </p:pic>
      <p:pic>
        <p:nvPicPr>
          <p:cNvPr id="34" name="Picture 2" descr="C:\Users\ADMINI~1\AppData\Local\Temp\360zip$Temp\360$6\标志与中英文校名组合规范_左右.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46420" y="574077"/>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2327910" y="2967990"/>
            <a:ext cx="9498330" cy="1106805"/>
          </a:xfrm>
          <a:prstGeom prst="rect">
            <a:avLst/>
          </a:prstGeom>
          <a:noFill/>
        </p:spPr>
        <p:txBody>
          <a:bodyPr wrap="square" rtlCol="0">
            <a:spAutoFit/>
          </a:bodyPr>
          <a:p>
            <a:r>
              <a:rPr lang="zh-CN" altLang="en-US" sz="6600" b="1">
                <a:latin typeface="方正字迹-典雅楷体简体" panose="02010600010101010101" charset="-122"/>
                <a:ea typeface="方正字迹-典雅楷体简体" panose="02010600010101010101" charset="-122"/>
                <a:cs typeface="方正字迹-典雅楷体简体" panose="02010600010101010101" charset="-122"/>
              </a:rPr>
              <a:t>回课</a:t>
            </a:r>
            <a:r>
              <a:rPr lang="en-US" altLang="zh-CN" sz="6600" b="1">
                <a:latin typeface="方正字迹-典雅楷体简体" panose="02010600010101010101" charset="-122"/>
                <a:ea typeface="方正字迹-典雅楷体简体" panose="02010600010101010101" charset="-122"/>
                <a:cs typeface="方正字迹-典雅楷体简体" panose="02010600010101010101" charset="-122"/>
              </a:rPr>
              <a:t>——</a:t>
            </a:r>
            <a:r>
              <a:rPr lang="zh-CN" altLang="en-US" sz="6600" b="1">
                <a:latin typeface="方正字迹-典雅楷体简体" panose="02010600010101010101" charset="-122"/>
                <a:ea typeface="方正字迹-典雅楷体简体" panose="02010600010101010101" charset="-122"/>
                <a:cs typeface="方正字迹-典雅楷体简体" panose="02010600010101010101" charset="-122"/>
              </a:rPr>
              <a:t>异常控制流</a:t>
            </a:r>
            <a:endParaRPr lang="zh-CN" altLang="en-US" sz="6600" b="1">
              <a:latin typeface="方正字迹-典雅楷体简体" panose="02010600010101010101" charset="-122"/>
              <a:ea typeface="方正字迹-典雅楷体简体" panose="02010600010101010101" charset="-122"/>
              <a:cs typeface="方正字迹-典雅楷体简体" panose="02010600010101010101" charset="-122"/>
            </a:endParaRPr>
          </a:p>
        </p:txBody>
      </p:sp>
    </p:spTree>
    <p:custDataLst>
      <p:tags r:id="rId4"/>
    </p:custDataLst>
  </p:cSld>
  <p:clrMapOvr>
    <a:masterClrMapping/>
  </p:clrMapOvr>
  <p:transition advTm="596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文本框 15"/>
          <p:cNvSpPr txBox="1"/>
          <p:nvPr/>
        </p:nvSpPr>
        <p:spPr>
          <a:xfrm>
            <a:off x="1517650" y="1213485"/>
            <a:ext cx="4366895" cy="1568450"/>
          </a:xfrm>
          <a:prstGeom prst="rect">
            <a:avLst/>
          </a:prstGeom>
          <a:noFill/>
        </p:spPr>
        <p:txBody>
          <a:bodyPr wrap="square" rtlCol="0">
            <a:spAutoFit/>
          </a:bodyPr>
          <a:p>
            <a:r>
              <a:rPr lang="zh-CN" altLang="en-US"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除法错误：试图除以</a:t>
            </a:r>
            <a:r>
              <a:rPr lang="en-US" altLang="zh-CN"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0</a:t>
            </a:r>
            <a:r>
              <a:rPr lang="zh-CN" altLang="en-US"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或者除法指令的结果对目标操作数过大，</a:t>
            </a:r>
            <a:r>
              <a:rPr lang="en-US" altLang="zh-CN"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Unix</a:t>
            </a:r>
            <a:r>
              <a:rPr lang="zh-CN" altLang="en-US"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会选择终止程序，报告为浮点数异常</a:t>
            </a:r>
            <a:endParaRPr lang="zh-CN" altLang="en-US"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p:txBody>
      </p:sp>
      <p:sp>
        <p:nvSpPr>
          <p:cNvPr id="12" name="矩形 11"/>
          <p:cNvSpPr/>
          <p:nvPr/>
        </p:nvSpPr>
        <p:spPr>
          <a:xfrm>
            <a:off x="725170" y="1478915"/>
            <a:ext cx="736600" cy="736600"/>
          </a:xfrm>
          <a:prstGeom prst="rect">
            <a:avLst/>
          </a:prstGeom>
          <a:solidFill>
            <a:srgbClr val="A796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矩形 21"/>
          <p:cNvSpPr/>
          <p:nvPr/>
        </p:nvSpPr>
        <p:spPr>
          <a:xfrm>
            <a:off x="6392545" y="1504315"/>
            <a:ext cx="736600" cy="736600"/>
          </a:xfrm>
          <a:prstGeom prst="rect">
            <a:avLst/>
          </a:prstGeom>
          <a:solidFill>
            <a:srgbClr val="A796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矩形 25"/>
          <p:cNvSpPr/>
          <p:nvPr/>
        </p:nvSpPr>
        <p:spPr>
          <a:xfrm>
            <a:off x="768985" y="5064760"/>
            <a:ext cx="736600" cy="736600"/>
          </a:xfrm>
          <a:prstGeom prst="rect">
            <a:avLst/>
          </a:prstGeom>
          <a:solidFill>
            <a:srgbClr val="A796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矩形 29"/>
          <p:cNvSpPr/>
          <p:nvPr/>
        </p:nvSpPr>
        <p:spPr>
          <a:xfrm>
            <a:off x="6392545" y="5064760"/>
            <a:ext cx="736600" cy="736600"/>
          </a:xfrm>
          <a:prstGeom prst="rect">
            <a:avLst/>
          </a:prstGeom>
          <a:solidFill>
            <a:srgbClr val="A796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文本框 31"/>
          <p:cNvSpPr txBox="1"/>
          <p:nvPr/>
        </p:nvSpPr>
        <p:spPr>
          <a:xfrm>
            <a:off x="756920" y="1494155"/>
            <a:ext cx="760730" cy="706755"/>
          </a:xfrm>
          <a:prstGeom prst="rect">
            <a:avLst/>
          </a:prstGeom>
          <a:noFill/>
        </p:spPr>
        <p:txBody>
          <a:bodyPr wrap="square" rtlCol="0">
            <a:spAutoFit/>
          </a:bodyPr>
          <a:p>
            <a:pPr algn="ctr"/>
            <a:r>
              <a:rPr lang="en-US" altLang="zh-CN" sz="4000">
                <a:latin typeface="方正兰亭刊宋_GBK" panose="02000000000000000000" charset="-122"/>
                <a:ea typeface="方正兰亭刊宋_GBK" panose="02000000000000000000" charset="-122"/>
              </a:rPr>
              <a:t>01</a:t>
            </a:r>
            <a:endParaRPr lang="en-US" altLang="zh-CN" sz="4000">
              <a:latin typeface="方正兰亭刊宋_GBK" panose="02000000000000000000" charset="-122"/>
              <a:ea typeface="方正兰亭刊宋_GBK" panose="02000000000000000000" charset="-122"/>
            </a:endParaRPr>
          </a:p>
        </p:txBody>
      </p:sp>
      <p:sp>
        <p:nvSpPr>
          <p:cNvPr id="33" name="文本框 32"/>
          <p:cNvSpPr txBox="1"/>
          <p:nvPr/>
        </p:nvSpPr>
        <p:spPr>
          <a:xfrm>
            <a:off x="6368415" y="1509395"/>
            <a:ext cx="760730" cy="706755"/>
          </a:xfrm>
          <a:prstGeom prst="rect">
            <a:avLst/>
          </a:prstGeom>
          <a:noFill/>
        </p:spPr>
        <p:txBody>
          <a:bodyPr wrap="square" rtlCol="0">
            <a:spAutoFit/>
          </a:bodyPr>
          <a:p>
            <a:pPr algn="ctr"/>
            <a:r>
              <a:rPr lang="en-US" altLang="zh-CN" sz="4000">
                <a:latin typeface="方正兰亭刊宋_GBK" panose="02000000000000000000" charset="-122"/>
                <a:ea typeface="方正兰亭刊宋_GBK" panose="02000000000000000000" charset="-122"/>
              </a:rPr>
              <a:t>02</a:t>
            </a:r>
            <a:endParaRPr lang="en-US" altLang="zh-CN" sz="4000">
              <a:latin typeface="方正兰亭刊宋_GBK" panose="02000000000000000000" charset="-122"/>
              <a:ea typeface="方正兰亭刊宋_GBK" panose="02000000000000000000" charset="-122"/>
            </a:endParaRPr>
          </a:p>
        </p:txBody>
      </p:sp>
      <p:sp>
        <p:nvSpPr>
          <p:cNvPr id="34" name="文本框 33"/>
          <p:cNvSpPr txBox="1"/>
          <p:nvPr/>
        </p:nvSpPr>
        <p:spPr>
          <a:xfrm>
            <a:off x="756920" y="5015865"/>
            <a:ext cx="760730" cy="706755"/>
          </a:xfrm>
          <a:prstGeom prst="rect">
            <a:avLst/>
          </a:prstGeom>
          <a:noFill/>
        </p:spPr>
        <p:txBody>
          <a:bodyPr wrap="square" rtlCol="0">
            <a:spAutoFit/>
          </a:bodyPr>
          <a:p>
            <a:pPr algn="ctr"/>
            <a:r>
              <a:rPr lang="en-US" altLang="zh-CN" sz="4000">
                <a:latin typeface="方正兰亭刊宋_GBK" panose="02000000000000000000" charset="-122"/>
                <a:ea typeface="方正兰亭刊宋_GBK" panose="02000000000000000000" charset="-122"/>
              </a:rPr>
              <a:t>03</a:t>
            </a:r>
            <a:endParaRPr lang="en-US" altLang="zh-CN" sz="4000">
              <a:latin typeface="方正兰亭刊宋_GBK" panose="02000000000000000000" charset="-122"/>
              <a:ea typeface="方正兰亭刊宋_GBK" panose="02000000000000000000" charset="-122"/>
            </a:endParaRPr>
          </a:p>
        </p:txBody>
      </p:sp>
      <p:sp>
        <p:nvSpPr>
          <p:cNvPr id="35" name="文本框 34"/>
          <p:cNvSpPr txBox="1"/>
          <p:nvPr/>
        </p:nvSpPr>
        <p:spPr>
          <a:xfrm>
            <a:off x="6392545" y="5094605"/>
            <a:ext cx="760730" cy="706755"/>
          </a:xfrm>
          <a:prstGeom prst="rect">
            <a:avLst/>
          </a:prstGeom>
          <a:noFill/>
        </p:spPr>
        <p:txBody>
          <a:bodyPr wrap="square" rtlCol="0">
            <a:spAutoFit/>
          </a:bodyPr>
          <a:p>
            <a:pPr algn="ctr"/>
            <a:r>
              <a:rPr lang="en-US" altLang="zh-CN" sz="4000">
                <a:latin typeface="方正兰亭刊宋_GBK" panose="02000000000000000000" charset="-122"/>
                <a:ea typeface="方正兰亭刊宋_GBK" panose="02000000000000000000" charset="-122"/>
              </a:rPr>
              <a:t>04</a:t>
            </a:r>
            <a:endParaRPr lang="en-US" altLang="zh-CN" sz="4000">
              <a:latin typeface="方正兰亭刊宋_GBK" panose="02000000000000000000" charset="-122"/>
              <a:ea typeface="方正兰亭刊宋_GBK" panose="02000000000000000000" charset="-122"/>
            </a:endParaRPr>
          </a:p>
        </p:txBody>
      </p:sp>
      <p:sp>
        <p:nvSpPr>
          <p:cNvPr id="3" name="文本框 2"/>
          <p:cNvSpPr txBox="1"/>
          <p:nvPr/>
        </p:nvSpPr>
        <p:spPr>
          <a:xfrm>
            <a:off x="1832610" y="564515"/>
            <a:ext cx="5824855" cy="583565"/>
          </a:xfrm>
          <a:prstGeom prst="rect">
            <a:avLst/>
          </a:prstGeom>
          <a:noFill/>
        </p:spPr>
        <p:txBody>
          <a:bodyPr wrap="square" rtlCol="0">
            <a:spAutoFit/>
          </a:bodyPr>
          <a:p>
            <a:r>
              <a:rPr lang="en-US" altLang="zh-CN" sz="3200" b="1">
                <a:solidFill>
                  <a:srgbClr val="A7967F"/>
                </a:solidFill>
                <a:latin typeface="方正兰亭刊宋_GBK" panose="02000000000000000000" charset="-122"/>
                <a:ea typeface="方正兰亭刊宋_GBK" panose="02000000000000000000" charset="-122"/>
              </a:rPr>
              <a:t>Linux/x86-64</a:t>
            </a:r>
            <a:r>
              <a:rPr lang="zh-CN" altLang="en-US" sz="3200" b="1">
                <a:solidFill>
                  <a:srgbClr val="A7967F"/>
                </a:solidFill>
                <a:latin typeface="方正兰亭刊宋_GBK" panose="02000000000000000000" charset="-122"/>
                <a:ea typeface="方正兰亭刊宋_GBK" panose="02000000000000000000" charset="-122"/>
              </a:rPr>
              <a:t>的故障和终止</a:t>
            </a:r>
            <a:endParaRPr lang="zh-CN" altLang="en-US" sz="3200" b="1">
              <a:solidFill>
                <a:srgbClr val="A7967F"/>
              </a:solidFill>
              <a:latin typeface="方正兰亭刊宋_GBK" panose="02000000000000000000" charset="-122"/>
              <a:ea typeface="方正兰亭刊宋_GBK" panose="02000000000000000000" charset="-122"/>
            </a:endParaRPr>
          </a:p>
        </p:txBody>
      </p:sp>
      <p:grpSp>
        <p:nvGrpSpPr>
          <p:cNvPr id="45" name="组合 44"/>
          <p:cNvGrpSpPr/>
          <p:nvPr/>
        </p:nvGrpSpPr>
        <p:grpSpPr>
          <a:xfrm>
            <a:off x="517525" y="414020"/>
            <a:ext cx="1362292" cy="915850"/>
            <a:chOff x="7249" y="2493"/>
            <a:chExt cx="5358" cy="3601"/>
          </a:xfrm>
        </p:grpSpPr>
        <p:sp>
          <p:nvSpPr>
            <p:cNvPr id="46" name="文本框 45"/>
            <p:cNvSpPr txBox="1"/>
            <p:nvPr/>
          </p:nvSpPr>
          <p:spPr>
            <a:xfrm>
              <a:off x="8066" y="2626"/>
              <a:ext cx="2498" cy="3263"/>
            </a:xfrm>
            <a:prstGeom prst="rect">
              <a:avLst/>
            </a:prstGeom>
            <a:noFill/>
          </p:spPr>
          <p:txBody>
            <a:bodyPr wrap="square" rtlCol="0">
              <a:spAutoFit/>
            </a:bodyPr>
            <a:p>
              <a:pPr algn="dist"/>
              <a:r>
                <a:rPr lang="zh-CN" altLang="en-US" sz="4800">
                  <a:solidFill>
                    <a:srgbClr val="A7967F"/>
                  </a:solidFill>
                  <a:latin typeface="方正宋刻本秀楷_GBK" panose="02000000000000000000" charset="-122"/>
                  <a:ea typeface="方正宋刻本秀楷_GBK" panose="02000000000000000000" charset="-122"/>
                </a:rPr>
                <a:t>壹</a:t>
              </a:r>
              <a:endParaRPr lang="zh-CN" altLang="en-US" sz="4800">
                <a:solidFill>
                  <a:srgbClr val="A7967F"/>
                </a:solidFill>
                <a:latin typeface="方正宋刻本秀楷_GBK" panose="02000000000000000000" charset="-122"/>
                <a:ea typeface="方正宋刻本秀楷_GBK" panose="02000000000000000000" charset="-122"/>
              </a:endParaRPr>
            </a:p>
          </p:txBody>
        </p:sp>
        <p:grpSp>
          <p:nvGrpSpPr>
            <p:cNvPr id="48" name="组合 47"/>
            <p:cNvGrpSpPr/>
            <p:nvPr/>
          </p:nvGrpSpPr>
          <p:grpSpPr>
            <a:xfrm rot="0">
              <a:off x="7249" y="2493"/>
              <a:ext cx="5358" cy="3601"/>
              <a:chOff x="4702" y="3271"/>
              <a:chExt cx="7588" cy="5099"/>
            </a:xfrm>
          </p:grpSpPr>
          <p:grpSp>
            <p:nvGrpSpPr>
              <p:cNvPr id="49" name="组合 48"/>
              <p:cNvGrpSpPr/>
              <p:nvPr/>
            </p:nvGrpSpPr>
            <p:grpSpPr>
              <a:xfrm rot="2700000">
                <a:off x="4990" y="2983"/>
                <a:ext cx="5099" cy="5675"/>
                <a:chOff x="2213" y="2113"/>
                <a:chExt cx="6006" cy="6684"/>
              </a:xfrm>
            </p:grpSpPr>
            <p:sp>
              <p:nvSpPr>
                <p:cNvPr id="50" name="任意多边形 49"/>
                <p:cNvSpPr/>
                <p:nvPr/>
              </p:nvSpPr>
              <p:spPr>
                <a:xfrm>
                  <a:off x="2542" y="2645"/>
                  <a:ext cx="5677" cy="5656"/>
                </a:xfrm>
                <a:custGeom>
                  <a:avLst/>
                  <a:gdLst>
                    <a:gd name="connsiteX0" fmla="*/ 4820 w 4820"/>
                    <a:gd name="connsiteY0" fmla="*/ 2391 h 4802"/>
                    <a:gd name="connsiteX1" fmla="*/ 2410 w 4820"/>
                    <a:gd name="connsiteY1" fmla="*/ 4802 h 4802"/>
                    <a:gd name="connsiteX2" fmla="*/ 0 w 4820"/>
                    <a:gd name="connsiteY2" fmla="*/ 2391 h 4802"/>
                    <a:gd name="connsiteX3" fmla="*/ 2414 w 4820"/>
                    <a:gd name="connsiteY3" fmla="*/ 3 h 4802"/>
                    <a:gd name="connsiteX4" fmla="*/ 4261 w 4820"/>
                    <a:gd name="connsiteY4" fmla="*/ 868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0" h="4802">
                      <a:moveTo>
                        <a:pt x="4820" y="2391"/>
                      </a:moveTo>
                      <a:cubicBezTo>
                        <a:pt x="4820" y="3722"/>
                        <a:pt x="3741" y="4802"/>
                        <a:pt x="2410" y="4802"/>
                      </a:cubicBezTo>
                      <a:cubicBezTo>
                        <a:pt x="1079" y="4802"/>
                        <a:pt x="0" y="3722"/>
                        <a:pt x="0" y="2391"/>
                      </a:cubicBezTo>
                      <a:cubicBezTo>
                        <a:pt x="13" y="975"/>
                        <a:pt x="1286" y="-65"/>
                        <a:pt x="2414" y="3"/>
                      </a:cubicBezTo>
                      <a:cubicBezTo>
                        <a:pt x="3542" y="71"/>
                        <a:pt x="4105" y="655"/>
                        <a:pt x="4261" y="868"/>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51" name="任意多边形 50"/>
                <p:cNvSpPr/>
                <p:nvPr/>
              </p:nvSpPr>
              <p:spPr>
                <a:xfrm>
                  <a:off x="2213" y="2293"/>
                  <a:ext cx="3167" cy="6334"/>
                </a:xfrm>
                <a:custGeom>
                  <a:avLst/>
                  <a:gdLst>
                    <a:gd name="connsiteX0" fmla="*/ 3167 w 3167"/>
                    <a:gd name="connsiteY0" fmla="*/ 6334 h 6334"/>
                    <a:gd name="connsiteX1" fmla="*/ 0 w 3167"/>
                    <a:gd name="connsiteY1" fmla="*/ 3167 h 6334"/>
                    <a:gd name="connsiteX2" fmla="*/ 3167 w 3167"/>
                    <a:gd name="connsiteY2" fmla="*/ 0 h 6334"/>
                  </a:gdLst>
                  <a:ahLst/>
                  <a:cxnLst>
                    <a:cxn ang="0">
                      <a:pos x="connsiteX0" y="connsiteY0"/>
                    </a:cxn>
                    <a:cxn ang="0">
                      <a:pos x="connsiteX1" y="connsiteY1"/>
                    </a:cxn>
                    <a:cxn ang="0">
                      <a:pos x="connsiteX2" y="connsiteY2"/>
                    </a:cxn>
                  </a:cxnLst>
                  <a:rect l="l" t="t" r="r" b="b"/>
                  <a:pathLst>
                    <a:path w="3167" h="6334">
                      <a:moveTo>
                        <a:pt x="3167" y="6334"/>
                      </a:moveTo>
                      <a:cubicBezTo>
                        <a:pt x="1418" y="6334"/>
                        <a:pt x="0" y="4916"/>
                        <a:pt x="0" y="3167"/>
                      </a:cubicBezTo>
                      <a:cubicBezTo>
                        <a:pt x="0" y="1418"/>
                        <a:pt x="1418" y="0"/>
                        <a:pt x="3167" y="0"/>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52" name="椭圆 51"/>
                <p:cNvSpPr/>
                <p:nvPr/>
              </p:nvSpPr>
              <p:spPr>
                <a:xfrm>
                  <a:off x="5380" y="2113"/>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53" name="椭圆 52"/>
                <p:cNvSpPr/>
                <p:nvPr/>
              </p:nvSpPr>
              <p:spPr>
                <a:xfrm>
                  <a:off x="5380" y="8461"/>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grpSp>
          <p:pic>
            <p:nvPicPr>
              <p:cNvPr id="54" name="图片 53" descr="5b754e2ddb5aa"/>
              <p:cNvPicPr>
                <a:picLocks noChangeAspect="1"/>
              </p:cNvPicPr>
              <p:nvPr/>
            </p:nvPicPr>
            <p:blipFill>
              <a:blip r:embed="rId1"/>
              <a:stretch>
                <a:fillRect/>
              </a:stretch>
            </p:blipFill>
            <p:spPr>
              <a:xfrm>
                <a:off x="7835" y="6052"/>
                <a:ext cx="4455" cy="1771"/>
              </a:xfrm>
              <a:prstGeom prst="rect">
                <a:avLst/>
              </a:prstGeom>
            </p:spPr>
          </p:pic>
        </p:grpSp>
      </p:grpSp>
      <p:pic>
        <p:nvPicPr>
          <p:cNvPr id="37" name="图片 36" descr="5b754e2ddb4d2"/>
          <p:cNvPicPr>
            <a:picLocks noChangeAspect="1"/>
          </p:cNvPicPr>
          <p:nvPr/>
        </p:nvPicPr>
        <p:blipFill>
          <a:blip r:embed="rId2"/>
          <a:stretch>
            <a:fillRect/>
          </a:stretch>
        </p:blipFill>
        <p:spPr>
          <a:xfrm>
            <a:off x="8514080" y="5801360"/>
            <a:ext cx="3671570" cy="1082040"/>
          </a:xfrm>
          <a:prstGeom prst="rect">
            <a:avLst/>
          </a:prstGeom>
        </p:spPr>
      </p:pic>
      <p:pic>
        <p:nvPicPr>
          <p:cNvPr id="42" name="图片 41" descr="5b754e2ddb327"/>
          <p:cNvPicPr>
            <a:picLocks noChangeAspect="1"/>
          </p:cNvPicPr>
          <p:nvPr/>
        </p:nvPicPr>
        <p:blipFill>
          <a:blip r:embed="rId3"/>
          <a:stretch>
            <a:fillRect/>
          </a:stretch>
        </p:blipFill>
        <p:spPr>
          <a:xfrm>
            <a:off x="9364345" y="-118745"/>
            <a:ext cx="2827655" cy="1927225"/>
          </a:xfrm>
          <a:prstGeom prst="rect">
            <a:avLst/>
          </a:prstGeom>
        </p:spPr>
      </p:pic>
      <p:pic>
        <p:nvPicPr>
          <p:cNvPr id="4" name="图片 3"/>
          <p:cNvPicPr>
            <a:picLocks noChangeAspect="1"/>
          </p:cNvPicPr>
          <p:nvPr/>
        </p:nvPicPr>
        <p:blipFill>
          <a:blip r:embed="rId4"/>
          <a:stretch>
            <a:fillRect/>
          </a:stretch>
        </p:blipFill>
        <p:spPr>
          <a:xfrm>
            <a:off x="3114675" y="2639060"/>
            <a:ext cx="5962015" cy="1790065"/>
          </a:xfrm>
          <a:prstGeom prst="rect">
            <a:avLst/>
          </a:prstGeom>
        </p:spPr>
      </p:pic>
      <p:sp>
        <p:nvSpPr>
          <p:cNvPr id="6" name="文本框 5"/>
          <p:cNvSpPr txBox="1"/>
          <p:nvPr/>
        </p:nvSpPr>
        <p:spPr>
          <a:xfrm>
            <a:off x="7345045" y="1088390"/>
            <a:ext cx="4671060" cy="1568450"/>
          </a:xfrm>
          <a:prstGeom prst="rect">
            <a:avLst/>
          </a:prstGeom>
          <a:noFill/>
        </p:spPr>
        <p:txBody>
          <a:bodyPr wrap="square" rtlCol="0">
            <a:spAutoFit/>
          </a:bodyPr>
          <a:p>
            <a:r>
              <a:rPr lang="zh-CN" altLang="en-US"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一般保护故障：一个程序引用了一个未定义的虚拟内存区域或试图写一个只读的文本段，</a:t>
            </a:r>
            <a:r>
              <a:rPr lang="en-US" altLang="zh-CN"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Unix</a:t>
            </a:r>
            <a:r>
              <a:rPr lang="zh-CN" altLang="en-US"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会选择终止程序，报告段错误</a:t>
            </a:r>
            <a:endParaRPr lang="zh-CN" altLang="en-US"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p:txBody>
      </p:sp>
      <p:sp>
        <p:nvSpPr>
          <p:cNvPr id="8" name="文本框 7"/>
          <p:cNvSpPr txBox="1"/>
          <p:nvPr/>
        </p:nvSpPr>
        <p:spPr>
          <a:xfrm>
            <a:off x="1517650" y="4648835"/>
            <a:ext cx="4366895" cy="1568450"/>
          </a:xfrm>
          <a:prstGeom prst="rect">
            <a:avLst/>
          </a:prstGeom>
          <a:noFill/>
        </p:spPr>
        <p:txBody>
          <a:bodyPr wrap="square" rtlCol="0">
            <a:spAutoFit/>
          </a:bodyPr>
          <a:p>
            <a:r>
              <a:rPr lang="zh-CN" altLang="en-US"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缺页：处理程序会将磁盘上虚拟内存的一个页面映射到物理内存的一个页面，然后重新执行产生这条故障的指令</a:t>
            </a:r>
            <a:endParaRPr lang="zh-CN" altLang="en-US"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p:txBody>
      </p:sp>
      <p:sp>
        <p:nvSpPr>
          <p:cNvPr id="9" name="文本框 8"/>
          <p:cNvSpPr txBox="1"/>
          <p:nvPr/>
        </p:nvSpPr>
        <p:spPr>
          <a:xfrm>
            <a:off x="7153275" y="4664075"/>
            <a:ext cx="4366895" cy="1568450"/>
          </a:xfrm>
          <a:prstGeom prst="rect">
            <a:avLst/>
          </a:prstGeom>
          <a:noFill/>
        </p:spPr>
        <p:txBody>
          <a:bodyPr wrap="square" rtlCol="0">
            <a:spAutoFit/>
          </a:bodyPr>
          <a:p>
            <a:r>
              <a:rPr lang="zh-CN" altLang="en-US"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机器检查：导致故障的指令执行中检测到致命的硬件错误时发生的，从不返回控制给应用程序。</a:t>
            </a:r>
            <a:endParaRPr lang="zh-CN" altLang="en-US"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p:txBody>
      </p:sp>
      <p:pic>
        <p:nvPicPr>
          <p:cNvPr id="10" name="Picture 2" descr="C:\Users\ADMINI~1\AppData\Local\Temp\360zip$Temp\360$6\标志与中英文校名组合规范_左右.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310580" y="582967"/>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6"/>
    </p:custDataLst>
  </p:cSld>
  <p:clrMapOvr>
    <a:masterClrMapping/>
  </p:clrMapOvr>
  <p:transition advTm="3483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770380" y="210820"/>
            <a:ext cx="5490845" cy="645160"/>
          </a:xfrm>
          <a:prstGeom prst="rect">
            <a:avLst/>
          </a:prstGeom>
          <a:noFill/>
        </p:spPr>
        <p:txBody>
          <a:bodyPr wrap="square" rtlCol="0">
            <a:spAutoFit/>
          </a:bodyPr>
          <a:p>
            <a:r>
              <a:rPr lang="en-US" altLang="zh-CN" sz="3600" b="1">
                <a:solidFill>
                  <a:srgbClr val="A7967F"/>
                </a:solidFill>
                <a:latin typeface="方正兰亭刊宋_GBK" panose="02000000000000000000" charset="-122"/>
                <a:ea typeface="方正兰亭刊宋_GBK" panose="02000000000000000000" charset="-122"/>
              </a:rPr>
              <a:t>Linux/x86-64</a:t>
            </a:r>
            <a:r>
              <a:rPr lang="zh-CN" altLang="en-US" sz="3600" b="1">
                <a:solidFill>
                  <a:srgbClr val="A7967F"/>
                </a:solidFill>
                <a:latin typeface="方正兰亭刊宋_GBK" panose="02000000000000000000" charset="-122"/>
                <a:ea typeface="方正兰亭刊宋_GBK" panose="02000000000000000000" charset="-122"/>
              </a:rPr>
              <a:t>的系统调用</a:t>
            </a:r>
            <a:endParaRPr lang="zh-CN" altLang="en-US" sz="3600" b="1">
              <a:solidFill>
                <a:srgbClr val="A7967F"/>
              </a:solidFill>
              <a:latin typeface="方正兰亭刊宋_GBK" panose="02000000000000000000" charset="-122"/>
              <a:ea typeface="方正兰亭刊宋_GBK" panose="02000000000000000000" charset="-122"/>
            </a:endParaRPr>
          </a:p>
        </p:txBody>
      </p:sp>
      <p:grpSp>
        <p:nvGrpSpPr>
          <p:cNvPr id="45" name="组合 44"/>
          <p:cNvGrpSpPr/>
          <p:nvPr/>
        </p:nvGrpSpPr>
        <p:grpSpPr>
          <a:xfrm>
            <a:off x="335280" y="95250"/>
            <a:ext cx="1362292" cy="915850"/>
            <a:chOff x="7249" y="2493"/>
            <a:chExt cx="5358" cy="3601"/>
          </a:xfrm>
        </p:grpSpPr>
        <p:sp>
          <p:nvSpPr>
            <p:cNvPr id="46" name="文本框 45"/>
            <p:cNvSpPr txBox="1"/>
            <p:nvPr/>
          </p:nvSpPr>
          <p:spPr>
            <a:xfrm>
              <a:off x="8066" y="2626"/>
              <a:ext cx="2498" cy="3263"/>
            </a:xfrm>
            <a:prstGeom prst="rect">
              <a:avLst/>
            </a:prstGeom>
            <a:noFill/>
          </p:spPr>
          <p:txBody>
            <a:bodyPr wrap="square" rtlCol="0">
              <a:spAutoFit/>
            </a:bodyPr>
            <a:p>
              <a:pPr algn="dist"/>
              <a:r>
                <a:rPr lang="zh-CN" altLang="en-US" sz="4800">
                  <a:solidFill>
                    <a:srgbClr val="A7967F"/>
                  </a:solidFill>
                  <a:latin typeface="方正宋刻本秀楷_GBK" panose="02000000000000000000" charset="-122"/>
                  <a:ea typeface="方正宋刻本秀楷_GBK" panose="02000000000000000000" charset="-122"/>
                </a:rPr>
                <a:t>壹</a:t>
              </a:r>
              <a:endParaRPr lang="zh-CN" altLang="en-US" sz="4800">
                <a:solidFill>
                  <a:srgbClr val="A7967F"/>
                </a:solidFill>
                <a:latin typeface="方正宋刻本秀楷_GBK" panose="02000000000000000000" charset="-122"/>
                <a:ea typeface="方正宋刻本秀楷_GBK" panose="02000000000000000000" charset="-122"/>
              </a:endParaRPr>
            </a:p>
          </p:txBody>
        </p:sp>
        <p:grpSp>
          <p:nvGrpSpPr>
            <p:cNvPr id="48" name="组合 47"/>
            <p:cNvGrpSpPr/>
            <p:nvPr/>
          </p:nvGrpSpPr>
          <p:grpSpPr>
            <a:xfrm rot="0">
              <a:off x="7249" y="2493"/>
              <a:ext cx="5358" cy="3601"/>
              <a:chOff x="4702" y="3271"/>
              <a:chExt cx="7588" cy="5099"/>
            </a:xfrm>
          </p:grpSpPr>
          <p:grpSp>
            <p:nvGrpSpPr>
              <p:cNvPr id="49" name="组合 48"/>
              <p:cNvGrpSpPr/>
              <p:nvPr/>
            </p:nvGrpSpPr>
            <p:grpSpPr>
              <a:xfrm rot="2700000">
                <a:off x="4990" y="2983"/>
                <a:ext cx="5099" cy="5675"/>
                <a:chOff x="2213" y="2113"/>
                <a:chExt cx="6006" cy="6684"/>
              </a:xfrm>
            </p:grpSpPr>
            <p:sp>
              <p:nvSpPr>
                <p:cNvPr id="50" name="任意多边形 49"/>
                <p:cNvSpPr/>
                <p:nvPr/>
              </p:nvSpPr>
              <p:spPr>
                <a:xfrm>
                  <a:off x="2542" y="2645"/>
                  <a:ext cx="5677" cy="5656"/>
                </a:xfrm>
                <a:custGeom>
                  <a:avLst/>
                  <a:gdLst>
                    <a:gd name="connsiteX0" fmla="*/ 4820 w 4820"/>
                    <a:gd name="connsiteY0" fmla="*/ 2391 h 4802"/>
                    <a:gd name="connsiteX1" fmla="*/ 2410 w 4820"/>
                    <a:gd name="connsiteY1" fmla="*/ 4802 h 4802"/>
                    <a:gd name="connsiteX2" fmla="*/ 0 w 4820"/>
                    <a:gd name="connsiteY2" fmla="*/ 2391 h 4802"/>
                    <a:gd name="connsiteX3" fmla="*/ 2414 w 4820"/>
                    <a:gd name="connsiteY3" fmla="*/ 3 h 4802"/>
                    <a:gd name="connsiteX4" fmla="*/ 4261 w 4820"/>
                    <a:gd name="connsiteY4" fmla="*/ 868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0" h="4802">
                      <a:moveTo>
                        <a:pt x="4820" y="2391"/>
                      </a:moveTo>
                      <a:cubicBezTo>
                        <a:pt x="4820" y="3722"/>
                        <a:pt x="3741" y="4802"/>
                        <a:pt x="2410" y="4802"/>
                      </a:cubicBezTo>
                      <a:cubicBezTo>
                        <a:pt x="1079" y="4802"/>
                        <a:pt x="0" y="3722"/>
                        <a:pt x="0" y="2391"/>
                      </a:cubicBezTo>
                      <a:cubicBezTo>
                        <a:pt x="13" y="975"/>
                        <a:pt x="1286" y="-65"/>
                        <a:pt x="2414" y="3"/>
                      </a:cubicBezTo>
                      <a:cubicBezTo>
                        <a:pt x="3542" y="71"/>
                        <a:pt x="4105" y="655"/>
                        <a:pt x="4261" y="868"/>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51" name="任意多边形 50"/>
                <p:cNvSpPr/>
                <p:nvPr/>
              </p:nvSpPr>
              <p:spPr>
                <a:xfrm>
                  <a:off x="2213" y="2293"/>
                  <a:ext cx="3167" cy="6334"/>
                </a:xfrm>
                <a:custGeom>
                  <a:avLst/>
                  <a:gdLst>
                    <a:gd name="connsiteX0" fmla="*/ 3167 w 3167"/>
                    <a:gd name="connsiteY0" fmla="*/ 6334 h 6334"/>
                    <a:gd name="connsiteX1" fmla="*/ 0 w 3167"/>
                    <a:gd name="connsiteY1" fmla="*/ 3167 h 6334"/>
                    <a:gd name="connsiteX2" fmla="*/ 3167 w 3167"/>
                    <a:gd name="connsiteY2" fmla="*/ 0 h 6334"/>
                  </a:gdLst>
                  <a:ahLst/>
                  <a:cxnLst>
                    <a:cxn ang="0">
                      <a:pos x="connsiteX0" y="connsiteY0"/>
                    </a:cxn>
                    <a:cxn ang="0">
                      <a:pos x="connsiteX1" y="connsiteY1"/>
                    </a:cxn>
                    <a:cxn ang="0">
                      <a:pos x="connsiteX2" y="connsiteY2"/>
                    </a:cxn>
                  </a:cxnLst>
                  <a:rect l="l" t="t" r="r" b="b"/>
                  <a:pathLst>
                    <a:path w="3167" h="6334">
                      <a:moveTo>
                        <a:pt x="3167" y="6334"/>
                      </a:moveTo>
                      <a:cubicBezTo>
                        <a:pt x="1418" y="6334"/>
                        <a:pt x="0" y="4916"/>
                        <a:pt x="0" y="3167"/>
                      </a:cubicBezTo>
                      <a:cubicBezTo>
                        <a:pt x="0" y="1418"/>
                        <a:pt x="1418" y="0"/>
                        <a:pt x="3167" y="0"/>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52" name="椭圆 51"/>
                <p:cNvSpPr/>
                <p:nvPr/>
              </p:nvSpPr>
              <p:spPr>
                <a:xfrm>
                  <a:off x="5380" y="2113"/>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53" name="椭圆 52"/>
                <p:cNvSpPr/>
                <p:nvPr/>
              </p:nvSpPr>
              <p:spPr>
                <a:xfrm>
                  <a:off x="5380" y="8461"/>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grpSp>
          <p:pic>
            <p:nvPicPr>
              <p:cNvPr id="54" name="图片 53" descr="5b754e2ddb5aa"/>
              <p:cNvPicPr>
                <a:picLocks noChangeAspect="1"/>
              </p:cNvPicPr>
              <p:nvPr/>
            </p:nvPicPr>
            <p:blipFill>
              <a:blip r:embed="rId1"/>
              <a:stretch>
                <a:fillRect/>
              </a:stretch>
            </p:blipFill>
            <p:spPr>
              <a:xfrm>
                <a:off x="7835" y="6052"/>
                <a:ext cx="4455" cy="1771"/>
              </a:xfrm>
              <a:prstGeom prst="rect">
                <a:avLst/>
              </a:prstGeom>
            </p:spPr>
          </p:pic>
        </p:grpSp>
      </p:grpSp>
      <p:pic>
        <p:nvPicPr>
          <p:cNvPr id="42" name="图片 41" descr="5b754e2ddb327"/>
          <p:cNvPicPr>
            <a:picLocks noChangeAspect="1"/>
          </p:cNvPicPr>
          <p:nvPr/>
        </p:nvPicPr>
        <p:blipFill>
          <a:blip r:embed="rId2"/>
          <a:stretch>
            <a:fillRect/>
          </a:stretch>
        </p:blipFill>
        <p:spPr>
          <a:xfrm>
            <a:off x="9264015" y="-390525"/>
            <a:ext cx="2827655" cy="1927225"/>
          </a:xfrm>
          <a:prstGeom prst="rect">
            <a:avLst/>
          </a:prstGeom>
        </p:spPr>
      </p:pic>
      <p:pic>
        <p:nvPicPr>
          <p:cNvPr id="34" name="Picture 2" descr="C:\Users\ADMINI~1\AppData\Local\Temp\360zip$Temp\360$6\标志与中英文校名组合规范_左右.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10580" y="582967"/>
            <a:ext cx="1598480" cy="450333"/>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descr="(30~B@TFWY(TL}_G5CBYH3I"/>
          <p:cNvPicPr>
            <a:picLocks noChangeAspect="1"/>
          </p:cNvPicPr>
          <p:nvPr/>
        </p:nvPicPr>
        <p:blipFill>
          <a:blip r:embed="rId4"/>
          <a:stretch>
            <a:fillRect/>
          </a:stretch>
        </p:blipFill>
        <p:spPr>
          <a:xfrm>
            <a:off x="668020" y="1183640"/>
            <a:ext cx="10815955" cy="3033395"/>
          </a:xfrm>
          <a:prstGeom prst="rect">
            <a:avLst/>
          </a:prstGeom>
        </p:spPr>
      </p:pic>
      <p:sp>
        <p:nvSpPr>
          <p:cNvPr id="12" name="文本框 11"/>
          <p:cNvSpPr txBox="1"/>
          <p:nvPr/>
        </p:nvSpPr>
        <p:spPr>
          <a:xfrm>
            <a:off x="574675" y="4301490"/>
            <a:ext cx="11334115" cy="2676525"/>
          </a:xfrm>
          <a:prstGeom prst="rect">
            <a:avLst/>
          </a:prstGeom>
          <a:noFill/>
        </p:spPr>
        <p:txBody>
          <a:bodyPr wrap="square" rtlCol="0">
            <a:spAutoFit/>
          </a:bodyPr>
          <a:p>
            <a:r>
              <a:rPr 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标准</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C</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库提供了一组方便的包装函数，我们将系统调用与和它们相关联的包装函数都称为系统级函数，所有到</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Linux</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系统调用的参数都是通过通用寄存器而不是栈传递的，寄存器</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%rax</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包含系统调用号，寄存器</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%rdi,%rsi,%rdx,%r10,%r8,%r9</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包含最多</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6</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个参数，从系统调用返回时寄存器</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%rcx</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和</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%r11</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会被破坏，</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%rax</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包含返回值，负的返回值表明发生了错误，对应于负的</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errno</a:t>
            </a:r>
            <a:endPar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p:txBody>
      </p:sp>
    </p:spTree>
    <p:custDataLst>
      <p:tags r:id="rId5"/>
    </p:custDataLst>
  </p:cSld>
  <p:clrMapOvr>
    <a:masterClrMapping/>
  </p:clrMapOvr>
  <p:transition advTm="2771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文本框 9"/>
          <p:cNvSpPr txBox="1"/>
          <p:nvPr/>
        </p:nvSpPr>
        <p:spPr>
          <a:xfrm>
            <a:off x="3676015" y="4351020"/>
            <a:ext cx="4478020" cy="829945"/>
          </a:xfrm>
          <a:prstGeom prst="rect">
            <a:avLst/>
          </a:prstGeom>
          <a:noFill/>
        </p:spPr>
        <p:txBody>
          <a:bodyPr wrap="square" rtlCol="0">
            <a:spAutoFit/>
          </a:bodyPr>
          <a:p>
            <a:pPr algn="ctr"/>
            <a:r>
              <a:rPr lang="zh-CN" altLang="en-US" sz="4800" b="1">
                <a:latin typeface="华文行楷" panose="02010800040101010101" charset="-122"/>
                <a:ea typeface="华文行楷" panose="02010800040101010101" charset="-122"/>
              </a:rPr>
              <a:t>进程</a:t>
            </a:r>
            <a:endParaRPr lang="zh-CN" altLang="en-US" sz="4800" b="1">
              <a:latin typeface="华文行楷" panose="02010800040101010101" charset="-122"/>
              <a:ea typeface="华文行楷" panose="02010800040101010101" charset="-122"/>
            </a:endParaRPr>
          </a:p>
        </p:txBody>
      </p:sp>
      <p:pic>
        <p:nvPicPr>
          <p:cNvPr id="16" name="图片 15" descr="5b754e2ddb611"/>
          <p:cNvPicPr>
            <a:picLocks noChangeAspect="1"/>
          </p:cNvPicPr>
          <p:nvPr/>
        </p:nvPicPr>
        <p:blipFill>
          <a:blip r:embed="rId1"/>
          <a:stretch>
            <a:fillRect/>
          </a:stretch>
        </p:blipFill>
        <p:spPr>
          <a:xfrm>
            <a:off x="0" y="-17145"/>
            <a:ext cx="3130550" cy="3105785"/>
          </a:xfrm>
          <a:prstGeom prst="rect">
            <a:avLst/>
          </a:prstGeom>
        </p:spPr>
      </p:pic>
      <p:grpSp>
        <p:nvGrpSpPr>
          <p:cNvPr id="14" name="组合 13"/>
          <p:cNvGrpSpPr/>
          <p:nvPr/>
        </p:nvGrpSpPr>
        <p:grpSpPr>
          <a:xfrm>
            <a:off x="4603115" y="1583055"/>
            <a:ext cx="3346450" cy="2299335"/>
            <a:chOff x="7613" y="2493"/>
            <a:chExt cx="5270" cy="3621"/>
          </a:xfrm>
        </p:grpSpPr>
        <p:sp>
          <p:nvSpPr>
            <p:cNvPr id="6" name="文本框 5"/>
            <p:cNvSpPr txBox="1"/>
            <p:nvPr/>
          </p:nvSpPr>
          <p:spPr>
            <a:xfrm>
              <a:off x="8430" y="2626"/>
              <a:ext cx="2498" cy="3488"/>
            </a:xfrm>
            <a:prstGeom prst="rect">
              <a:avLst/>
            </a:prstGeom>
            <a:noFill/>
          </p:spPr>
          <p:txBody>
            <a:bodyPr wrap="square" rtlCol="0">
              <a:spAutoFit/>
            </a:bodyPr>
            <a:p>
              <a:pPr algn="dist"/>
              <a:r>
                <a:rPr lang="zh-CN" altLang="en-US" sz="13800">
                  <a:solidFill>
                    <a:srgbClr val="A7967F"/>
                  </a:solidFill>
                  <a:latin typeface="方正宋刻本秀楷_GBK" panose="02000000000000000000" charset="-122"/>
                  <a:ea typeface="方正宋刻本秀楷_GBK" panose="02000000000000000000" charset="-122"/>
                </a:rPr>
                <a:t>贰</a:t>
              </a:r>
              <a:endParaRPr lang="zh-CN" altLang="en-US" sz="13800">
                <a:solidFill>
                  <a:srgbClr val="A7967F"/>
                </a:solidFill>
                <a:latin typeface="方正宋刻本秀楷_GBK" panose="02000000000000000000" charset="-122"/>
                <a:ea typeface="方正宋刻本秀楷_GBK" panose="02000000000000000000" charset="-122"/>
              </a:endParaRPr>
            </a:p>
          </p:txBody>
        </p:sp>
        <p:grpSp>
          <p:nvGrpSpPr>
            <p:cNvPr id="12" name="组合 11"/>
            <p:cNvGrpSpPr/>
            <p:nvPr/>
          </p:nvGrpSpPr>
          <p:grpSpPr>
            <a:xfrm>
              <a:off x="7613" y="2493"/>
              <a:ext cx="5270" cy="3600"/>
              <a:chOff x="4702" y="3271"/>
              <a:chExt cx="7463" cy="5098"/>
            </a:xfrm>
          </p:grpSpPr>
          <p:grpSp>
            <p:nvGrpSpPr>
              <p:cNvPr id="9" name="组合 8"/>
              <p:cNvGrpSpPr/>
              <p:nvPr/>
            </p:nvGrpSpPr>
            <p:grpSpPr>
              <a:xfrm rot="2700000">
                <a:off x="4990" y="2983"/>
                <a:ext cx="5099" cy="5675"/>
                <a:chOff x="2213" y="2113"/>
                <a:chExt cx="6006" cy="6684"/>
              </a:xfrm>
            </p:grpSpPr>
            <p:sp>
              <p:nvSpPr>
                <p:cNvPr id="20" name="任意多边形 19"/>
                <p:cNvSpPr/>
                <p:nvPr/>
              </p:nvSpPr>
              <p:spPr>
                <a:xfrm>
                  <a:off x="2542" y="2645"/>
                  <a:ext cx="5677" cy="5656"/>
                </a:xfrm>
                <a:custGeom>
                  <a:avLst/>
                  <a:gdLst>
                    <a:gd name="connsiteX0" fmla="*/ 4820 w 4820"/>
                    <a:gd name="connsiteY0" fmla="*/ 2391 h 4802"/>
                    <a:gd name="connsiteX1" fmla="*/ 2410 w 4820"/>
                    <a:gd name="connsiteY1" fmla="*/ 4802 h 4802"/>
                    <a:gd name="connsiteX2" fmla="*/ 0 w 4820"/>
                    <a:gd name="connsiteY2" fmla="*/ 2391 h 4802"/>
                    <a:gd name="connsiteX3" fmla="*/ 2414 w 4820"/>
                    <a:gd name="connsiteY3" fmla="*/ 3 h 4802"/>
                    <a:gd name="connsiteX4" fmla="*/ 4261 w 4820"/>
                    <a:gd name="connsiteY4" fmla="*/ 868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0" h="4802">
                      <a:moveTo>
                        <a:pt x="4820" y="2391"/>
                      </a:moveTo>
                      <a:cubicBezTo>
                        <a:pt x="4820" y="3722"/>
                        <a:pt x="3741" y="4802"/>
                        <a:pt x="2410" y="4802"/>
                      </a:cubicBezTo>
                      <a:cubicBezTo>
                        <a:pt x="1079" y="4802"/>
                        <a:pt x="0" y="3722"/>
                        <a:pt x="0" y="2391"/>
                      </a:cubicBezTo>
                      <a:cubicBezTo>
                        <a:pt x="13" y="975"/>
                        <a:pt x="1286" y="-65"/>
                        <a:pt x="2414" y="3"/>
                      </a:cubicBezTo>
                      <a:cubicBezTo>
                        <a:pt x="3542" y="71"/>
                        <a:pt x="4105" y="655"/>
                        <a:pt x="4261" y="868"/>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任意多边形 20"/>
                <p:cNvSpPr/>
                <p:nvPr/>
              </p:nvSpPr>
              <p:spPr>
                <a:xfrm>
                  <a:off x="2213" y="2293"/>
                  <a:ext cx="3167" cy="6334"/>
                </a:xfrm>
                <a:custGeom>
                  <a:avLst/>
                  <a:gdLst>
                    <a:gd name="connsiteX0" fmla="*/ 3167 w 3167"/>
                    <a:gd name="connsiteY0" fmla="*/ 6334 h 6334"/>
                    <a:gd name="connsiteX1" fmla="*/ 0 w 3167"/>
                    <a:gd name="connsiteY1" fmla="*/ 3167 h 6334"/>
                    <a:gd name="connsiteX2" fmla="*/ 3167 w 3167"/>
                    <a:gd name="connsiteY2" fmla="*/ 0 h 6334"/>
                  </a:gdLst>
                  <a:ahLst/>
                  <a:cxnLst>
                    <a:cxn ang="0">
                      <a:pos x="connsiteX0" y="connsiteY0"/>
                    </a:cxn>
                    <a:cxn ang="0">
                      <a:pos x="connsiteX1" y="connsiteY1"/>
                    </a:cxn>
                    <a:cxn ang="0">
                      <a:pos x="connsiteX2" y="connsiteY2"/>
                    </a:cxn>
                  </a:cxnLst>
                  <a:rect l="l" t="t" r="r" b="b"/>
                  <a:pathLst>
                    <a:path w="3167" h="6334">
                      <a:moveTo>
                        <a:pt x="3167" y="6334"/>
                      </a:moveTo>
                      <a:cubicBezTo>
                        <a:pt x="1418" y="6334"/>
                        <a:pt x="0" y="4916"/>
                        <a:pt x="0" y="3167"/>
                      </a:cubicBezTo>
                      <a:cubicBezTo>
                        <a:pt x="0" y="1418"/>
                        <a:pt x="1418" y="0"/>
                        <a:pt x="3167" y="0"/>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椭圆 21"/>
                <p:cNvSpPr/>
                <p:nvPr/>
              </p:nvSpPr>
              <p:spPr>
                <a:xfrm>
                  <a:off x="5380" y="2113"/>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椭圆 22"/>
                <p:cNvSpPr/>
                <p:nvPr/>
              </p:nvSpPr>
              <p:spPr>
                <a:xfrm>
                  <a:off x="5380" y="8461"/>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25" name="图片 24" descr="5b754e2ddb5aa"/>
              <p:cNvPicPr>
                <a:picLocks noChangeAspect="1"/>
              </p:cNvPicPr>
              <p:nvPr/>
            </p:nvPicPr>
            <p:blipFill>
              <a:blip r:embed="rId2"/>
              <a:stretch>
                <a:fillRect/>
              </a:stretch>
            </p:blipFill>
            <p:spPr>
              <a:xfrm>
                <a:off x="7711" y="5953"/>
                <a:ext cx="4455" cy="1771"/>
              </a:xfrm>
              <a:prstGeom prst="rect">
                <a:avLst/>
              </a:prstGeom>
            </p:spPr>
          </p:pic>
        </p:grpSp>
      </p:grpSp>
      <p:pic>
        <p:nvPicPr>
          <p:cNvPr id="13" name="图片 12" descr="5b754e2ddb4d2"/>
          <p:cNvPicPr>
            <a:picLocks noChangeAspect="1"/>
          </p:cNvPicPr>
          <p:nvPr/>
        </p:nvPicPr>
        <p:blipFill>
          <a:blip r:embed="rId3"/>
          <a:stretch>
            <a:fillRect/>
          </a:stretch>
        </p:blipFill>
        <p:spPr>
          <a:xfrm>
            <a:off x="7230110" y="5422900"/>
            <a:ext cx="4955540" cy="1460500"/>
          </a:xfrm>
          <a:prstGeom prst="rect">
            <a:avLst/>
          </a:prstGeom>
        </p:spPr>
      </p:pic>
      <p:pic>
        <p:nvPicPr>
          <p:cNvPr id="34" name="Picture 2" descr="C:\Users\ADMINI~1\AppData\Local\Temp\360zip$Temp\360$6\标志与中英文校名组合规范_左右.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14060" y="271817"/>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5"/>
    </p:custDataLst>
  </p:cSld>
  <p:clrMapOvr>
    <a:masterClrMapping/>
  </p:clrMapOvr>
  <p:transition advTm="199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文本框 9"/>
          <p:cNvSpPr txBox="1"/>
          <p:nvPr/>
        </p:nvSpPr>
        <p:spPr>
          <a:xfrm>
            <a:off x="1832610" y="564515"/>
            <a:ext cx="4537075" cy="645160"/>
          </a:xfrm>
          <a:prstGeom prst="rect">
            <a:avLst/>
          </a:prstGeom>
          <a:noFill/>
        </p:spPr>
        <p:txBody>
          <a:bodyPr wrap="square" rtlCol="0">
            <a:spAutoFit/>
          </a:bodyPr>
          <a:p>
            <a:pPr algn="l"/>
            <a:r>
              <a:rPr lang="zh-CN" altLang="en-US" sz="3600" b="1">
                <a:solidFill>
                  <a:srgbClr val="A7967F"/>
                </a:solidFill>
                <a:latin typeface="方正兰亭刊宋_GBK" panose="02000000000000000000" charset="-122"/>
                <a:ea typeface="方正兰亭刊宋_GBK" panose="02000000000000000000" charset="-122"/>
              </a:rPr>
              <a:t>进程</a:t>
            </a:r>
            <a:endParaRPr lang="zh-CN" altLang="en-US" sz="3600" b="1">
              <a:solidFill>
                <a:srgbClr val="A7967F"/>
              </a:solidFill>
              <a:latin typeface="方正兰亭刊宋_GBK" panose="02000000000000000000" charset="-122"/>
              <a:ea typeface="方正兰亭刊宋_GBK" panose="02000000000000000000" charset="-122"/>
            </a:endParaRPr>
          </a:p>
        </p:txBody>
      </p:sp>
      <p:sp>
        <p:nvSpPr>
          <p:cNvPr id="12" name="文本框 11"/>
          <p:cNvSpPr txBox="1"/>
          <p:nvPr/>
        </p:nvSpPr>
        <p:spPr>
          <a:xfrm>
            <a:off x="725170" y="1722120"/>
            <a:ext cx="11167110" cy="4831080"/>
          </a:xfrm>
          <a:prstGeom prst="rect">
            <a:avLst/>
          </a:prstGeom>
          <a:noFill/>
        </p:spPr>
        <p:txBody>
          <a:bodyPr wrap="square" rtlCol="0">
            <a:spAutoFit/>
          </a:bodyPr>
          <a:p>
            <a:pPr algn="l"/>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进程的定义是一个执行中程序的实例，系统中每个程序都运行在某个进程的上下文中，上下文是由程序正确运行所需的状态组成的，包括存放在内存中的代码和数据、它的栈、通用目的寄存器的内容</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a:t>
            </a:r>
            <a:endPar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a:p>
            <a:pPr algn="l"/>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每次用户通过向</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shell</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输入一个可执行目标文件的名字，</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shell</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就会创建一个新的进程然后在这个新进程的上下文中运行这个可执行目标文件；应用程序也能够创建新进程然后在这个新进程上的上下文中运行它们自己的代码或者其他应用程序</a:t>
            </a:r>
            <a:endPar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a:p>
            <a:pPr algn="l"/>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进程向应用程序提供了两个关键抽象，即独立的逻辑控制流（好像我们的程序独占地使用处理器）和私有的地址空间（好像我们的程序独占地使用内存系统）</a:t>
            </a:r>
            <a:endPar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a:p>
            <a:pPr algn="l"/>
            <a:endPar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p:txBody>
      </p:sp>
      <p:pic>
        <p:nvPicPr>
          <p:cNvPr id="42" name="图片 41" descr="5b754e2ddb327"/>
          <p:cNvPicPr>
            <a:picLocks noChangeAspect="1"/>
          </p:cNvPicPr>
          <p:nvPr/>
        </p:nvPicPr>
        <p:blipFill>
          <a:blip r:embed="rId1"/>
          <a:stretch>
            <a:fillRect/>
          </a:stretch>
        </p:blipFill>
        <p:spPr>
          <a:xfrm>
            <a:off x="9364345" y="-118745"/>
            <a:ext cx="2827655" cy="1927225"/>
          </a:xfrm>
          <a:prstGeom prst="rect">
            <a:avLst/>
          </a:prstGeom>
        </p:spPr>
      </p:pic>
      <p:grpSp>
        <p:nvGrpSpPr>
          <p:cNvPr id="45" name="组合 44"/>
          <p:cNvGrpSpPr/>
          <p:nvPr/>
        </p:nvGrpSpPr>
        <p:grpSpPr>
          <a:xfrm>
            <a:off x="517525" y="414020"/>
            <a:ext cx="1362292" cy="915850"/>
            <a:chOff x="7249" y="2493"/>
            <a:chExt cx="5358" cy="3601"/>
          </a:xfrm>
        </p:grpSpPr>
        <p:sp>
          <p:nvSpPr>
            <p:cNvPr id="46" name="文本框 45"/>
            <p:cNvSpPr txBox="1"/>
            <p:nvPr/>
          </p:nvSpPr>
          <p:spPr>
            <a:xfrm>
              <a:off x="8066" y="2626"/>
              <a:ext cx="2498" cy="3263"/>
            </a:xfrm>
            <a:prstGeom prst="rect">
              <a:avLst/>
            </a:prstGeom>
            <a:noFill/>
          </p:spPr>
          <p:txBody>
            <a:bodyPr wrap="square" rtlCol="0">
              <a:spAutoFit/>
            </a:bodyPr>
            <a:p>
              <a:pPr algn="dist"/>
              <a:r>
                <a:rPr lang="zh-CN" altLang="en-US" sz="4800">
                  <a:solidFill>
                    <a:srgbClr val="A7967F"/>
                  </a:solidFill>
                  <a:latin typeface="方正宋刻本秀楷_GBK" panose="02000000000000000000" charset="-122"/>
                  <a:ea typeface="方正宋刻本秀楷_GBK" panose="02000000000000000000" charset="-122"/>
                </a:rPr>
                <a:t>贰</a:t>
              </a:r>
              <a:endParaRPr lang="zh-CN" altLang="en-US" sz="4800">
                <a:solidFill>
                  <a:srgbClr val="A7967F"/>
                </a:solidFill>
                <a:latin typeface="方正宋刻本秀楷_GBK" panose="02000000000000000000" charset="-122"/>
                <a:ea typeface="方正宋刻本秀楷_GBK" panose="02000000000000000000" charset="-122"/>
              </a:endParaRPr>
            </a:p>
          </p:txBody>
        </p:sp>
        <p:grpSp>
          <p:nvGrpSpPr>
            <p:cNvPr id="48" name="组合 47"/>
            <p:cNvGrpSpPr/>
            <p:nvPr/>
          </p:nvGrpSpPr>
          <p:grpSpPr>
            <a:xfrm rot="0">
              <a:off x="7249" y="2493"/>
              <a:ext cx="5358" cy="3601"/>
              <a:chOff x="4702" y="3271"/>
              <a:chExt cx="7588" cy="5099"/>
            </a:xfrm>
          </p:grpSpPr>
          <p:grpSp>
            <p:nvGrpSpPr>
              <p:cNvPr id="49" name="组合 48"/>
              <p:cNvGrpSpPr/>
              <p:nvPr/>
            </p:nvGrpSpPr>
            <p:grpSpPr>
              <a:xfrm rot="2700000">
                <a:off x="4990" y="2983"/>
                <a:ext cx="5099" cy="5675"/>
                <a:chOff x="2213" y="2113"/>
                <a:chExt cx="6006" cy="6684"/>
              </a:xfrm>
            </p:grpSpPr>
            <p:sp>
              <p:nvSpPr>
                <p:cNvPr id="50" name="任意多边形 49"/>
                <p:cNvSpPr/>
                <p:nvPr/>
              </p:nvSpPr>
              <p:spPr>
                <a:xfrm>
                  <a:off x="2542" y="2645"/>
                  <a:ext cx="5677" cy="5656"/>
                </a:xfrm>
                <a:custGeom>
                  <a:avLst/>
                  <a:gdLst>
                    <a:gd name="connsiteX0" fmla="*/ 4820 w 4820"/>
                    <a:gd name="connsiteY0" fmla="*/ 2391 h 4802"/>
                    <a:gd name="connsiteX1" fmla="*/ 2410 w 4820"/>
                    <a:gd name="connsiteY1" fmla="*/ 4802 h 4802"/>
                    <a:gd name="connsiteX2" fmla="*/ 0 w 4820"/>
                    <a:gd name="connsiteY2" fmla="*/ 2391 h 4802"/>
                    <a:gd name="connsiteX3" fmla="*/ 2414 w 4820"/>
                    <a:gd name="connsiteY3" fmla="*/ 3 h 4802"/>
                    <a:gd name="connsiteX4" fmla="*/ 4261 w 4820"/>
                    <a:gd name="connsiteY4" fmla="*/ 868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0" h="4802">
                      <a:moveTo>
                        <a:pt x="4820" y="2391"/>
                      </a:moveTo>
                      <a:cubicBezTo>
                        <a:pt x="4820" y="3722"/>
                        <a:pt x="3741" y="4802"/>
                        <a:pt x="2410" y="4802"/>
                      </a:cubicBezTo>
                      <a:cubicBezTo>
                        <a:pt x="1079" y="4802"/>
                        <a:pt x="0" y="3722"/>
                        <a:pt x="0" y="2391"/>
                      </a:cubicBezTo>
                      <a:cubicBezTo>
                        <a:pt x="13" y="975"/>
                        <a:pt x="1286" y="-65"/>
                        <a:pt x="2414" y="3"/>
                      </a:cubicBezTo>
                      <a:cubicBezTo>
                        <a:pt x="3542" y="71"/>
                        <a:pt x="4105" y="655"/>
                        <a:pt x="4261" y="868"/>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51" name="任意多边形 50"/>
                <p:cNvSpPr/>
                <p:nvPr/>
              </p:nvSpPr>
              <p:spPr>
                <a:xfrm>
                  <a:off x="2213" y="2293"/>
                  <a:ext cx="3167" cy="6334"/>
                </a:xfrm>
                <a:custGeom>
                  <a:avLst/>
                  <a:gdLst>
                    <a:gd name="connsiteX0" fmla="*/ 3167 w 3167"/>
                    <a:gd name="connsiteY0" fmla="*/ 6334 h 6334"/>
                    <a:gd name="connsiteX1" fmla="*/ 0 w 3167"/>
                    <a:gd name="connsiteY1" fmla="*/ 3167 h 6334"/>
                    <a:gd name="connsiteX2" fmla="*/ 3167 w 3167"/>
                    <a:gd name="connsiteY2" fmla="*/ 0 h 6334"/>
                  </a:gdLst>
                  <a:ahLst/>
                  <a:cxnLst>
                    <a:cxn ang="0">
                      <a:pos x="connsiteX0" y="connsiteY0"/>
                    </a:cxn>
                    <a:cxn ang="0">
                      <a:pos x="connsiteX1" y="connsiteY1"/>
                    </a:cxn>
                    <a:cxn ang="0">
                      <a:pos x="connsiteX2" y="connsiteY2"/>
                    </a:cxn>
                  </a:cxnLst>
                  <a:rect l="l" t="t" r="r" b="b"/>
                  <a:pathLst>
                    <a:path w="3167" h="6334">
                      <a:moveTo>
                        <a:pt x="3167" y="6334"/>
                      </a:moveTo>
                      <a:cubicBezTo>
                        <a:pt x="1418" y="6334"/>
                        <a:pt x="0" y="4916"/>
                        <a:pt x="0" y="3167"/>
                      </a:cubicBezTo>
                      <a:cubicBezTo>
                        <a:pt x="0" y="1418"/>
                        <a:pt x="1418" y="0"/>
                        <a:pt x="3167" y="0"/>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52" name="椭圆 51"/>
                <p:cNvSpPr/>
                <p:nvPr/>
              </p:nvSpPr>
              <p:spPr>
                <a:xfrm>
                  <a:off x="5380" y="2113"/>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53" name="椭圆 52"/>
                <p:cNvSpPr/>
                <p:nvPr/>
              </p:nvSpPr>
              <p:spPr>
                <a:xfrm>
                  <a:off x="5380" y="8461"/>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grpSp>
          <p:pic>
            <p:nvPicPr>
              <p:cNvPr id="54" name="图片 53" descr="5b754e2ddb5aa"/>
              <p:cNvPicPr>
                <a:picLocks noChangeAspect="1"/>
              </p:cNvPicPr>
              <p:nvPr/>
            </p:nvPicPr>
            <p:blipFill>
              <a:blip r:embed="rId2"/>
              <a:stretch>
                <a:fillRect/>
              </a:stretch>
            </p:blipFill>
            <p:spPr>
              <a:xfrm>
                <a:off x="7835" y="6052"/>
                <a:ext cx="4455" cy="1771"/>
              </a:xfrm>
              <a:prstGeom prst="rect">
                <a:avLst/>
              </a:prstGeom>
            </p:spPr>
          </p:pic>
        </p:grpSp>
      </p:grpSp>
      <p:pic>
        <p:nvPicPr>
          <p:cNvPr id="60" name="图片 59" descr="5b754e2ddb4d2"/>
          <p:cNvPicPr>
            <a:picLocks noChangeAspect="1"/>
          </p:cNvPicPr>
          <p:nvPr/>
        </p:nvPicPr>
        <p:blipFill>
          <a:blip r:embed="rId3"/>
          <a:stretch>
            <a:fillRect/>
          </a:stretch>
        </p:blipFill>
        <p:spPr>
          <a:xfrm>
            <a:off x="8514080" y="5801360"/>
            <a:ext cx="3671570" cy="1082040"/>
          </a:xfrm>
          <a:prstGeom prst="rect">
            <a:avLst/>
          </a:prstGeom>
        </p:spPr>
      </p:pic>
      <p:pic>
        <p:nvPicPr>
          <p:cNvPr id="34" name="Picture 2" descr="C:\Users\ADMINI~1\AppData\Local\Temp\360zip$Temp\360$6\标志与中英文校名组合规范_左右.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10580" y="582967"/>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5"/>
    </p:custDataLst>
  </p:cSld>
  <p:clrMapOvr>
    <a:masterClrMapping/>
  </p:clrMapOvr>
  <p:transition advTm="3839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文本框 9"/>
          <p:cNvSpPr txBox="1"/>
          <p:nvPr/>
        </p:nvSpPr>
        <p:spPr>
          <a:xfrm>
            <a:off x="1832610" y="564515"/>
            <a:ext cx="4537075" cy="645160"/>
          </a:xfrm>
          <a:prstGeom prst="rect">
            <a:avLst/>
          </a:prstGeom>
          <a:noFill/>
        </p:spPr>
        <p:txBody>
          <a:bodyPr wrap="square" rtlCol="0">
            <a:spAutoFit/>
          </a:bodyPr>
          <a:p>
            <a:r>
              <a:rPr lang="zh-CN" altLang="en-US" sz="3600" b="1">
                <a:solidFill>
                  <a:srgbClr val="A7967F"/>
                </a:solidFill>
                <a:latin typeface="方正兰亭刊宋_GBK" panose="02000000000000000000" charset="-122"/>
                <a:ea typeface="方正兰亭刊宋_GBK" panose="02000000000000000000" charset="-122"/>
              </a:rPr>
              <a:t>逻辑控制流与并发流</a:t>
            </a:r>
            <a:endParaRPr lang="zh-CN" altLang="en-US" sz="3600" b="1">
              <a:solidFill>
                <a:srgbClr val="A7967F"/>
              </a:solidFill>
              <a:latin typeface="方正兰亭刊宋_GBK" panose="02000000000000000000" charset="-122"/>
              <a:ea typeface="方正兰亭刊宋_GBK" panose="02000000000000000000" charset="-122"/>
            </a:endParaRPr>
          </a:p>
        </p:txBody>
      </p:sp>
      <p:sp>
        <p:nvSpPr>
          <p:cNvPr id="12" name="文本框 11"/>
          <p:cNvSpPr txBox="1"/>
          <p:nvPr/>
        </p:nvSpPr>
        <p:spPr>
          <a:xfrm>
            <a:off x="320040" y="1543685"/>
            <a:ext cx="7738745" cy="2306955"/>
          </a:xfrm>
          <a:prstGeom prst="rect">
            <a:avLst/>
          </a:prstGeom>
          <a:noFill/>
        </p:spPr>
        <p:txBody>
          <a:bodyPr wrap="square" rtlCol="0">
            <a:spAutoFit/>
          </a:bodyPr>
          <a:p>
            <a:r>
              <a:rPr lang="en-US" altLang="zh-CN"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a:t>
            </a:r>
            <a:r>
              <a:rPr lang="zh-CN" altLang="en-US"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一个程序的</a:t>
            </a:r>
            <a:r>
              <a:rPr lang="en-US" altLang="zh-CN"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PC</a:t>
            </a:r>
            <a:r>
              <a:rPr lang="zh-CN" altLang="en-US"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值的序列叫做逻辑控制流，简称逻辑流</a:t>
            </a:r>
            <a:endParaRPr lang="zh-CN" altLang="en-US"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a:p>
            <a:r>
              <a:rPr lang="en-US" altLang="zh-CN"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a:t>
            </a:r>
            <a:r>
              <a:rPr lang="zh-CN" altLang="en-US"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进程是轮流使用处理器的，每个进程执行它的流的一部分，然后被抢占（暂时挂起），然后轮到其他进程，于是就能实现每个程序都好像独占地使用处理器。</a:t>
            </a:r>
            <a:endParaRPr lang="en-US" altLang="zh-CN"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a:p>
            <a:r>
              <a:rPr lang="en-US" altLang="zh-CN"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a:t>
            </a:r>
            <a:r>
              <a:rPr lang="zh-CN" altLang="en-US"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如果我们精确测量每条指令使用的时间，会发现在程序中一些指令的执行之间</a:t>
            </a:r>
            <a:r>
              <a:rPr lang="en-US" altLang="zh-CN"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CPU</a:t>
            </a:r>
            <a:r>
              <a:rPr lang="zh-CN" altLang="en-US"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好像会周期性地停顿</a:t>
            </a:r>
            <a:endParaRPr lang="zh-CN" altLang="en-US"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p:txBody>
      </p:sp>
      <p:pic>
        <p:nvPicPr>
          <p:cNvPr id="42" name="图片 41" descr="5b754e2ddb327"/>
          <p:cNvPicPr>
            <a:picLocks noChangeAspect="1"/>
          </p:cNvPicPr>
          <p:nvPr/>
        </p:nvPicPr>
        <p:blipFill>
          <a:blip r:embed="rId1"/>
          <a:stretch>
            <a:fillRect/>
          </a:stretch>
        </p:blipFill>
        <p:spPr>
          <a:xfrm>
            <a:off x="9364345" y="-118745"/>
            <a:ext cx="2827655" cy="1927225"/>
          </a:xfrm>
          <a:prstGeom prst="rect">
            <a:avLst/>
          </a:prstGeom>
        </p:spPr>
      </p:pic>
      <p:grpSp>
        <p:nvGrpSpPr>
          <p:cNvPr id="45" name="组合 44"/>
          <p:cNvGrpSpPr/>
          <p:nvPr/>
        </p:nvGrpSpPr>
        <p:grpSpPr>
          <a:xfrm>
            <a:off x="517525" y="414020"/>
            <a:ext cx="1362292" cy="915850"/>
            <a:chOff x="7249" y="2493"/>
            <a:chExt cx="5358" cy="3601"/>
          </a:xfrm>
        </p:grpSpPr>
        <p:sp>
          <p:nvSpPr>
            <p:cNvPr id="46" name="文本框 45"/>
            <p:cNvSpPr txBox="1"/>
            <p:nvPr/>
          </p:nvSpPr>
          <p:spPr>
            <a:xfrm>
              <a:off x="8066" y="2626"/>
              <a:ext cx="2498" cy="3263"/>
            </a:xfrm>
            <a:prstGeom prst="rect">
              <a:avLst/>
            </a:prstGeom>
            <a:noFill/>
          </p:spPr>
          <p:txBody>
            <a:bodyPr wrap="square" rtlCol="0">
              <a:spAutoFit/>
            </a:bodyPr>
            <a:p>
              <a:pPr algn="dist"/>
              <a:r>
                <a:rPr lang="zh-CN" altLang="en-US" sz="4800">
                  <a:solidFill>
                    <a:srgbClr val="A7967F"/>
                  </a:solidFill>
                  <a:latin typeface="方正宋刻本秀楷_GBK" panose="02000000000000000000" charset="-122"/>
                  <a:ea typeface="方正宋刻本秀楷_GBK" panose="02000000000000000000" charset="-122"/>
                </a:rPr>
                <a:t>贰</a:t>
              </a:r>
              <a:endParaRPr lang="zh-CN" altLang="en-US" sz="4800">
                <a:solidFill>
                  <a:srgbClr val="A7967F"/>
                </a:solidFill>
                <a:latin typeface="方正宋刻本秀楷_GBK" panose="02000000000000000000" charset="-122"/>
                <a:ea typeface="方正宋刻本秀楷_GBK" panose="02000000000000000000" charset="-122"/>
              </a:endParaRPr>
            </a:p>
          </p:txBody>
        </p:sp>
        <p:grpSp>
          <p:nvGrpSpPr>
            <p:cNvPr id="48" name="组合 47"/>
            <p:cNvGrpSpPr/>
            <p:nvPr/>
          </p:nvGrpSpPr>
          <p:grpSpPr>
            <a:xfrm rot="0">
              <a:off x="7249" y="2493"/>
              <a:ext cx="5358" cy="3601"/>
              <a:chOff x="4702" y="3271"/>
              <a:chExt cx="7588" cy="5099"/>
            </a:xfrm>
          </p:grpSpPr>
          <p:grpSp>
            <p:nvGrpSpPr>
              <p:cNvPr id="49" name="组合 48"/>
              <p:cNvGrpSpPr/>
              <p:nvPr/>
            </p:nvGrpSpPr>
            <p:grpSpPr>
              <a:xfrm rot="2700000">
                <a:off x="4990" y="2983"/>
                <a:ext cx="5099" cy="5675"/>
                <a:chOff x="2213" y="2113"/>
                <a:chExt cx="6006" cy="6684"/>
              </a:xfrm>
            </p:grpSpPr>
            <p:sp>
              <p:nvSpPr>
                <p:cNvPr id="50" name="任意多边形 49"/>
                <p:cNvSpPr/>
                <p:nvPr/>
              </p:nvSpPr>
              <p:spPr>
                <a:xfrm>
                  <a:off x="2542" y="2645"/>
                  <a:ext cx="5677" cy="5656"/>
                </a:xfrm>
                <a:custGeom>
                  <a:avLst/>
                  <a:gdLst>
                    <a:gd name="connsiteX0" fmla="*/ 4820 w 4820"/>
                    <a:gd name="connsiteY0" fmla="*/ 2391 h 4802"/>
                    <a:gd name="connsiteX1" fmla="*/ 2410 w 4820"/>
                    <a:gd name="connsiteY1" fmla="*/ 4802 h 4802"/>
                    <a:gd name="connsiteX2" fmla="*/ 0 w 4820"/>
                    <a:gd name="connsiteY2" fmla="*/ 2391 h 4802"/>
                    <a:gd name="connsiteX3" fmla="*/ 2414 w 4820"/>
                    <a:gd name="connsiteY3" fmla="*/ 3 h 4802"/>
                    <a:gd name="connsiteX4" fmla="*/ 4261 w 4820"/>
                    <a:gd name="connsiteY4" fmla="*/ 868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0" h="4802">
                      <a:moveTo>
                        <a:pt x="4820" y="2391"/>
                      </a:moveTo>
                      <a:cubicBezTo>
                        <a:pt x="4820" y="3722"/>
                        <a:pt x="3741" y="4802"/>
                        <a:pt x="2410" y="4802"/>
                      </a:cubicBezTo>
                      <a:cubicBezTo>
                        <a:pt x="1079" y="4802"/>
                        <a:pt x="0" y="3722"/>
                        <a:pt x="0" y="2391"/>
                      </a:cubicBezTo>
                      <a:cubicBezTo>
                        <a:pt x="13" y="975"/>
                        <a:pt x="1286" y="-65"/>
                        <a:pt x="2414" y="3"/>
                      </a:cubicBezTo>
                      <a:cubicBezTo>
                        <a:pt x="3542" y="71"/>
                        <a:pt x="4105" y="655"/>
                        <a:pt x="4261" y="868"/>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51" name="任意多边形 50"/>
                <p:cNvSpPr/>
                <p:nvPr/>
              </p:nvSpPr>
              <p:spPr>
                <a:xfrm>
                  <a:off x="2213" y="2293"/>
                  <a:ext cx="3167" cy="6334"/>
                </a:xfrm>
                <a:custGeom>
                  <a:avLst/>
                  <a:gdLst>
                    <a:gd name="connsiteX0" fmla="*/ 3167 w 3167"/>
                    <a:gd name="connsiteY0" fmla="*/ 6334 h 6334"/>
                    <a:gd name="connsiteX1" fmla="*/ 0 w 3167"/>
                    <a:gd name="connsiteY1" fmla="*/ 3167 h 6334"/>
                    <a:gd name="connsiteX2" fmla="*/ 3167 w 3167"/>
                    <a:gd name="connsiteY2" fmla="*/ 0 h 6334"/>
                  </a:gdLst>
                  <a:ahLst/>
                  <a:cxnLst>
                    <a:cxn ang="0">
                      <a:pos x="connsiteX0" y="connsiteY0"/>
                    </a:cxn>
                    <a:cxn ang="0">
                      <a:pos x="connsiteX1" y="connsiteY1"/>
                    </a:cxn>
                    <a:cxn ang="0">
                      <a:pos x="connsiteX2" y="connsiteY2"/>
                    </a:cxn>
                  </a:cxnLst>
                  <a:rect l="l" t="t" r="r" b="b"/>
                  <a:pathLst>
                    <a:path w="3167" h="6334">
                      <a:moveTo>
                        <a:pt x="3167" y="6334"/>
                      </a:moveTo>
                      <a:cubicBezTo>
                        <a:pt x="1418" y="6334"/>
                        <a:pt x="0" y="4916"/>
                        <a:pt x="0" y="3167"/>
                      </a:cubicBezTo>
                      <a:cubicBezTo>
                        <a:pt x="0" y="1418"/>
                        <a:pt x="1418" y="0"/>
                        <a:pt x="3167" y="0"/>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52" name="椭圆 51"/>
                <p:cNvSpPr/>
                <p:nvPr/>
              </p:nvSpPr>
              <p:spPr>
                <a:xfrm>
                  <a:off x="5380" y="2113"/>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53" name="椭圆 52"/>
                <p:cNvSpPr/>
                <p:nvPr/>
              </p:nvSpPr>
              <p:spPr>
                <a:xfrm>
                  <a:off x="5380" y="8461"/>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grpSp>
          <p:pic>
            <p:nvPicPr>
              <p:cNvPr id="54" name="图片 53" descr="5b754e2ddb5aa"/>
              <p:cNvPicPr>
                <a:picLocks noChangeAspect="1"/>
              </p:cNvPicPr>
              <p:nvPr/>
            </p:nvPicPr>
            <p:blipFill>
              <a:blip r:embed="rId2"/>
              <a:stretch>
                <a:fillRect/>
              </a:stretch>
            </p:blipFill>
            <p:spPr>
              <a:xfrm>
                <a:off x="7835" y="6052"/>
                <a:ext cx="4455" cy="1771"/>
              </a:xfrm>
              <a:prstGeom prst="rect">
                <a:avLst/>
              </a:prstGeom>
            </p:spPr>
          </p:pic>
        </p:grpSp>
      </p:grpSp>
      <p:pic>
        <p:nvPicPr>
          <p:cNvPr id="60" name="图片 59" descr="5b754e2ddb4d2"/>
          <p:cNvPicPr>
            <a:picLocks noChangeAspect="1"/>
          </p:cNvPicPr>
          <p:nvPr/>
        </p:nvPicPr>
        <p:blipFill>
          <a:blip r:embed="rId3"/>
          <a:stretch>
            <a:fillRect/>
          </a:stretch>
        </p:blipFill>
        <p:spPr>
          <a:xfrm>
            <a:off x="8514080" y="5801360"/>
            <a:ext cx="3671570" cy="1082040"/>
          </a:xfrm>
          <a:prstGeom prst="rect">
            <a:avLst/>
          </a:prstGeom>
        </p:spPr>
      </p:pic>
      <p:pic>
        <p:nvPicPr>
          <p:cNvPr id="34" name="Picture 2" descr="C:\Users\ADMINI~1\AppData\Local\Temp\360zip$Temp\360$6\标志与中英文校名组合规范_左右.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10580" y="582967"/>
            <a:ext cx="1598480" cy="450333"/>
          </a:xfrm>
          <a:prstGeom prst="rect">
            <a:avLst/>
          </a:prstGeom>
          <a:noFill/>
          <a:extLst>
            <a:ext uri="{909E8E84-426E-40DD-AFC4-6F175D3DCCD1}">
              <a14:hiddenFill xmlns:a14="http://schemas.microsoft.com/office/drawing/2010/main">
                <a:solidFill>
                  <a:srgbClr val="FFFFFF"/>
                </a:solidFill>
              </a14:hiddenFill>
            </a:ext>
          </a:extLst>
        </p:spPr>
      </p:pic>
      <p:pic>
        <p:nvPicPr>
          <p:cNvPr id="107" name="图片 106"/>
          <p:cNvPicPr/>
          <p:nvPr/>
        </p:nvPicPr>
        <p:blipFill>
          <a:blip r:embed="rId5"/>
          <a:stretch>
            <a:fillRect/>
          </a:stretch>
        </p:blipFill>
        <p:spPr>
          <a:xfrm>
            <a:off x="7954010" y="1503045"/>
            <a:ext cx="4231640" cy="2388235"/>
          </a:xfrm>
          <a:prstGeom prst="rect">
            <a:avLst/>
          </a:prstGeom>
          <a:noFill/>
          <a:ln w="9525">
            <a:noFill/>
          </a:ln>
        </p:spPr>
      </p:pic>
      <p:sp>
        <p:nvSpPr>
          <p:cNvPr id="2" name="文本框 1"/>
          <p:cNvSpPr txBox="1"/>
          <p:nvPr/>
        </p:nvSpPr>
        <p:spPr>
          <a:xfrm>
            <a:off x="0" y="3811905"/>
            <a:ext cx="8368665" cy="3046095"/>
          </a:xfrm>
          <a:prstGeom prst="rect">
            <a:avLst/>
          </a:prstGeom>
          <a:noFill/>
        </p:spPr>
        <p:txBody>
          <a:bodyPr wrap="square" rtlCol="0">
            <a:spAutoFit/>
          </a:bodyPr>
          <a:p>
            <a:r>
              <a:rPr lang="en-US" altLang="zh-CN"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a:t>
            </a:r>
            <a:r>
              <a:rPr lang="zh-CN"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一个逻辑流的执行时间和另一个流重叠，称为并发流</a:t>
            </a:r>
            <a:endParaRPr lang="zh-CN" altLang="en-US"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a:p>
            <a:r>
              <a:rPr lang="en-US" altLang="zh-CN"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a:t>
            </a:r>
            <a:r>
              <a:rPr lang="zh-CN" altLang="en-US"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如右图所示，</a:t>
            </a:r>
            <a:r>
              <a:rPr lang="en-US" altLang="zh-CN"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AB</a:t>
            </a:r>
            <a:r>
              <a:rPr lang="zh-CN" altLang="en-US"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与</a:t>
            </a:r>
            <a:r>
              <a:rPr lang="en-US" altLang="zh-CN"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AC</a:t>
            </a:r>
            <a:r>
              <a:rPr lang="zh-CN" altLang="en-US"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均为并发流，而</a:t>
            </a:r>
            <a:r>
              <a:rPr lang="en-US" altLang="zh-CN"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BC</a:t>
            </a:r>
            <a:r>
              <a:rPr lang="zh-CN" altLang="en-US"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不是</a:t>
            </a:r>
            <a:endParaRPr lang="zh-CN" altLang="en-US"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a:p>
            <a:r>
              <a:rPr lang="en-US" altLang="zh-CN"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a:t>
            </a:r>
            <a:r>
              <a:rPr lang="zh-CN" altLang="en-US"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多个流并发地执行的现象称为并发，而一个进程和其它进程轮流进行的概念称为多任务，一个进程执行它的控制流的一部分的每一时间段叫做时间片，多任务也叫时间分片</a:t>
            </a:r>
            <a:endParaRPr lang="en-US" altLang="zh-CN"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a:p>
            <a:r>
              <a:rPr lang="en-US" altLang="zh-CN"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a:t>
            </a:r>
            <a:r>
              <a:rPr lang="zh-CN" altLang="en-US"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如果两个流在时间上重叠那么它们就是并发的，而如果两个流并发地运行在不同的处理器核或计算机上那么它们是并行的</a:t>
            </a:r>
            <a:endParaRPr lang="zh-CN" altLang="en-US"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p:txBody>
      </p:sp>
      <p:pic>
        <p:nvPicPr>
          <p:cNvPr id="4" name="图片 3"/>
          <p:cNvPicPr>
            <a:picLocks noChangeAspect="1"/>
          </p:cNvPicPr>
          <p:nvPr/>
        </p:nvPicPr>
        <p:blipFill>
          <a:blip r:embed="rId6"/>
          <a:srcRect l="26909" b="-8701"/>
          <a:stretch>
            <a:fillRect/>
          </a:stretch>
        </p:blipFill>
        <p:spPr>
          <a:xfrm>
            <a:off x="8030210" y="4133215"/>
            <a:ext cx="4161790" cy="2360295"/>
          </a:xfrm>
          <a:prstGeom prst="rect">
            <a:avLst/>
          </a:prstGeom>
        </p:spPr>
      </p:pic>
    </p:spTree>
    <p:custDataLst>
      <p:tags r:id="rId7"/>
    </p:custDataLst>
  </p:cSld>
  <p:clrMapOvr>
    <a:masterClrMapping/>
  </p:clrMapOvr>
  <p:transition advTm="6953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文本框 9"/>
          <p:cNvSpPr txBox="1"/>
          <p:nvPr/>
        </p:nvSpPr>
        <p:spPr>
          <a:xfrm>
            <a:off x="1832610" y="564515"/>
            <a:ext cx="8593455" cy="645160"/>
          </a:xfrm>
          <a:prstGeom prst="rect">
            <a:avLst/>
          </a:prstGeom>
          <a:noFill/>
        </p:spPr>
        <p:txBody>
          <a:bodyPr wrap="square" rtlCol="0">
            <a:spAutoFit/>
          </a:bodyPr>
          <a:p>
            <a:r>
              <a:rPr lang="zh-CN" altLang="en-US" sz="3600" b="1">
                <a:solidFill>
                  <a:srgbClr val="A7967F"/>
                </a:solidFill>
                <a:latin typeface="方正兰亭刊宋_GBK" panose="02000000000000000000" charset="-122"/>
                <a:ea typeface="方正兰亭刊宋_GBK" panose="02000000000000000000" charset="-122"/>
              </a:rPr>
              <a:t>私有地址空间、用户模式和内核模式</a:t>
            </a:r>
            <a:endParaRPr lang="zh-CN" altLang="en-US" sz="3600" b="1">
              <a:solidFill>
                <a:srgbClr val="A7967F"/>
              </a:solidFill>
              <a:latin typeface="方正兰亭刊宋_GBK" panose="02000000000000000000" charset="-122"/>
              <a:ea typeface="方正兰亭刊宋_GBK" panose="02000000000000000000" charset="-122"/>
            </a:endParaRPr>
          </a:p>
        </p:txBody>
      </p:sp>
      <p:sp>
        <p:nvSpPr>
          <p:cNvPr id="12" name="文本框 11"/>
          <p:cNvSpPr txBox="1"/>
          <p:nvPr/>
        </p:nvSpPr>
        <p:spPr>
          <a:xfrm>
            <a:off x="320040" y="1543685"/>
            <a:ext cx="7738745" cy="1568450"/>
          </a:xfrm>
          <a:prstGeom prst="rect">
            <a:avLst/>
          </a:prstGeom>
          <a:noFill/>
        </p:spPr>
        <p:txBody>
          <a:bodyPr wrap="square" rtlCol="0">
            <a:spAutoFit/>
          </a:bodyPr>
          <a:p>
            <a:r>
              <a:rPr lang="en-US" altLang="zh-CN"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a:t>
            </a:r>
            <a:r>
              <a:rPr lang="zh-CN"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进程为每个程序提供它自己的私有地址空间，和这个空间中某个地址相关联的那个内存字节是不能被其他进程读或写的，从这个意义上来说这个地址空间是私有的。</a:t>
            </a:r>
            <a:endParaRPr lang="zh-CN" altLang="en-US"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a:p>
            <a:endParaRPr lang="zh-CN" altLang="en-US"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p:txBody>
      </p:sp>
      <p:pic>
        <p:nvPicPr>
          <p:cNvPr id="42" name="图片 41" descr="5b754e2ddb327"/>
          <p:cNvPicPr>
            <a:picLocks noChangeAspect="1"/>
          </p:cNvPicPr>
          <p:nvPr/>
        </p:nvPicPr>
        <p:blipFill>
          <a:blip r:embed="rId1"/>
          <a:stretch>
            <a:fillRect/>
          </a:stretch>
        </p:blipFill>
        <p:spPr>
          <a:xfrm>
            <a:off x="9364345" y="-118745"/>
            <a:ext cx="2827655" cy="1927225"/>
          </a:xfrm>
          <a:prstGeom prst="rect">
            <a:avLst/>
          </a:prstGeom>
        </p:spPr>
      </p:pic>
      <p:grpSp>
        <p:nvGrpSpPr>
          <p:cNvPr id="45" name="组合 44"/>
          <p:cNvGrpSpPr/>
          <p:nvPr/>
        </p:nvGrpSpPr>
        <p:grpSpPr>
          <a:xfrm>
            <a:off x="517525" y="414020"/>
            <a:ext cx="1362292" cy="915850"/>
            <a:chOff x="7249" y="2493"/>
            <a:chExt cx="5358" cy="3601"/>
          </a:xfrm>
        </p:grpSpPr>
        <p:sp>
          <p:nvSpPr>
            <p:cNvPr id="46" name="文本框 45"/>
            <p:cNvSpPr txBox="1"/>
            <p:nvPr/>
          </p:nvSpPr>
          <p:spPr>
            <a:xfrm>
              <a:off x="8066" y="2626"/>
              <a:ext cx="2498" cy="3263"/>
            </a:xfrm>
            <a:prstGeom prst="rect">
              <a:avLst/>
            </a:prstGeom>
            <a:noFill/>
          </p:spPr>
          <p:txBody>
            <a:bodyPr wrap="square" rtlCol="0">
              <a:spAutoFit/>
            </a:bodyPr>
            <a:p>
              <a:pPr algn="dist"/>
              <a:r>
                <a:rPr lang="zh-CN" altLang="en-US" sz="4800">
                  <a:solidFill>
                    <a:srgbClr val="A7967F"/>
                  </a:solidFill>
                  <a:latin typeface="方正宋刻本秀楷_GBK" panose="02000000000000000000" charset="-122"/>
                  <a:ea typeface="方正宋刻本秀楷_GBK" panose="02000000000000000000" charset="-122"/>
                </a:rPr>
                <a:t>贰</a:t>
              </a:r>
              <a:endParaRPr lang="zh-CN" altLang="en-US" sz="4800">
                <a:solidFill>
                  <a:srgbClr val="A7967F"/>
                </a:solidFill>
                <a:latin typeface="方正宋刻本秀楷_GBK" panose="02000000000000000000" charset="-122"/>
                <a:ea typeface="方正宋刻本秀楷_GBK" panose="02000000000000000000" charset="-122"/>
              </a:endParaRPr>
            </a:p>
          </p:txBody>
        </p:sp>
        <p:grpSp>
          <p:nvGrpSpPr>
            <p:cNvPr id="48" name="组合 47"/>
            <p:cNvGrpSpPr/>
            <p:nvPr/>
          </p:nvGrpSpPr>
          <p:grpSpPr>
            <a:xfrm rot="0">
              <a:off x="7249" y="2493"/>
              <a:ext cx="5358" cy="3601"/>
              <a:chOff x="4702" y="3271"/>
              <a:chExt cx="7588" cy="5099"/>
            </a:xfrm>
          </p:grpSpPr>
          <p:grpSp>
            <p:nvGrpSpPr>
              <p:cNvPr id="49" name="组合 48"/>
              <p:cNvGrpSpPr/>
              <p:nvPr/>
            </p:nvGrpSpPr>
            <p:grpSpPr>
              <a:xfrm rot="2700000">
                <a:off x="4990" y="2983"/>
                <a:ext cx="5099" cy="5675"/>
                <a:chOff x="2213" y="2113"/>
                <a:chExt cx="6006" cy="6684"/>
              </a:xfrm>
            </p:grpSpPr>
            <p:sp>
              <p:nvSpPr>
                <p:cNvPr id="50" name="任意多边形 49"/>
                <p:cNvSpPr/>
                <p:nvPr/>
              </p:nvSpPr>
              <p:spPr>
                <a:xfrm>
                  <a:off x="2542" y="2645"/>
                  <a:ext cx="5677" cy="5656"/>
                </a:xfrm>
                <a:custGeom>
                  <a:avLst/>
                  <a:gdLst>
                    <a:gd name="connsiteX0" fmla="*/ 4820 w 4820"/>
                    <a:gd name="connsiteY0" fmla="*/ 2391 h 4802"/>
                    <a:gd name="connsiteX1" fmla="*/ 2410 w 4820"/>
                    <a:gd name="connsiteY1" fmla="*/ 4802 h 4802"/>
                    <a:gd name="connsiteX2" fmla="*/ 0 w 4820"/>
                    <a:gd name="connsiteY2" fmla="*/ 2391 h 4802"/>
                    <a:gd name="connsiteX3" fmla="*/ 2414 w 4820"/>
                    <a:gd name="connsiteY3" fmla="*/ 3 h 4802"/>
                    <a:gd name="connsiteX4" fmla="*/ 4261 w 4820"/>
                    <a:gd name="connsiteY4" fmla="*/ 868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0" h="4802">
                      <a:moveTo>
                        <a:pt x="4820" y="2391"/>
                      </a:moveTo>
                      <a:cubicBezTo>
                        <a:pt x="4820" y="3722"/>
                        <a:pt x="3741" y="4802"/>
                        <a:pt x="2410" y="4802"/>
                      </a:cubicBezTo>
                      <a:cubicBezTo>
                        <a:pt x="1079" y="4802"/>
                        <a:pt x="0" y="3722"/>
                        <a:pt x="0" y="2391"/>
                      </a:cubicBezTo>
                      <a:cubicBezTo>
                        <a:pt x="13" y="975"/>
                        <a:pt x="1286" y="-65"/>
                        <a:pt x="2414" y="3"/>
                      </a:cubicBezTo>
                      <a:cubicBezTo>
                        <a:pt x="3542" y="71"/>
                        <a:pt x="4105" y="655"/>
                        <a:pt x="4261" y="868"/>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51" name="任意多边形 50"/>
                <p:cNvSpPr/>
                <p:nvPr/>
              </p:nvSpPr>
              <p:spPr>
                <a:xfrm>
                  <a:off x="2213" y="2293"/>
                  <a:ext cx="3167" cy="6334"/>
                </a:xfrm>
                <a:custGeom>
                  <a:avLst/>
                  <a:gdLst>
                    <a:gd name="connsiteX0" fmla="*/ 3167 w 3167"/>
                    <a:gd name="connsiteY0" fmla="*/ 6334 h 6334"/>
                    <a:gd name="connsiteX1" fmla="*/ 0 w 3167"/>
                    <a:gd name="connsiteY1" fmla="*/ 3167 h 6334"/>
                    <a:gd name="connsiteX2" fmla="*/ 3167 w 3167"/>
                    <a:gd name="connsiteY2" fmla="*/ 0 h 6334"/>
                  </a:gdLst>
                  <a:ahLst/>
                  <a:cxnLst>
                    <a:cxn ang="0">
                      <a:pos x="connsiteX0" y="connsiteY0"/>
                    </a:cxn>
                    <a:cxn ang="0">
                      <a:pos x="connsiteX1" y="connsiteY1"/>
                    </a:cxn>
                    <a:cxn ang="0">
                      <a:pos x="connsiteX2" y="connsiteY2"/>
                    </a:cxn>
                  </a:cxnLst>
                  <a:rect l="l" t="t" r="r" b="b"/>
                  <a:pathLst>
                    <a:path w="3167" h="6334">
                      <a:moveTo>
                        <a:pt x="3167" y="6334"/>
                      </a:moveTo>
                      <a:cubicBezTo>
                        <a:pt x="1418" y="6334"/>
                        <a:pt x="0" y="4916"/>
                        <a:pt x="0" y="3167"/>
                      </a:cubicBezTo>
                      <a:cubicBezTo>
                        <a:pt x="0" y="1418"/>
                        <a:pt x="1418" y="0"/>
                        <a:pt x="3167" y="0"/>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52" name="椭圆 51"/>
                <p:cNvSpPr/>
                <p:nvPr/>
              </p:nvSpPr>
              <p:spPr>
                <a:xfrm>
                  <a:off x="5380" y="2113"/>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53" name="椭圆 52"/>
                <p:cNvSpPr/>
                <p:nvPr/>
              </p:nvSpPr>
              <p:spPr>
                <a:xfrm>
                  <a:off x="5380" y="8461"/>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grpSp>
          <p:pic>
            <p:nvPicPr>
              <p:cNvPr id="54" name="图片 53" descr="5b754e2ddb5aa"/>
              <p:cNvPicPr>
                <a:picLocks noChangeAspect="1"/>
              </p:cNvPicPr>
              <p:nvPr/>
            </p:nvPicPr>
            <p:blipFill>
              <a:blip r:embed="rId2"/>
              <a:stretch>
                <a:fillRect/>
              </a:stretch>
            </p:blipFill>
            <p:spPr>
              <a:xfrm>
                <a:off x="7835" y="6052"/>
                <a:ext cx="4455" cy="1771"/>
              </a:xfrm>
              <a:prstGeom prst="rect">
                <a:avLst/>
              </a:prstGeom>
            </p:spPr>
          </p:pic>
        </p:grpSp>
      </p:grpSp>
      <p:pic>
        <p:nvPicPr>
          <p:cNvPr id="60" name="图片 59" descr="5b754e2ddb4d2"/>
          <p:cNvPicPr>
            <a:picLocks noChangeAspect="1"/>
          </p:cNvPicPr>
          <p:nvPr/>
        </p:nvPicPr>
        <p:blipFill>
          <a:blip r:embed="rId3"/>
          <a:stretch>
            <a:fillRect/>
          </a:stretch>
        </p:blipFill>
        <p:spPr>
          <a:xfrm>
            <a:off x="8514080" y="5801360"/>
            <a:ext cx="3671570" cy="1082040"/>
          </a:xfrm>
          <a:prstGeom prst="rect">
            <a:avLst/>
          </a:prstGeom>
        </p:spPr>
      </p:pic>
      <p:pic>
        <p:nvPicPr>
          <p:cNvPr id="34" name="Picture 2" descr="C:\Users\ADMINI~1\AppData\Local\Temp\360zip$Temp\360$6\标志与中英文校名组合规范_左右.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10580" y="582967"/>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5080" y="2755265"/>
            <a:ext cx="9554845" cy="4154170"/>
          </a:xfrm>
          <a:prstGeom prst="rect">
            <a:avLst/>
          </a:prstGeom>
          <a:noFill/>
        </p:spPr>
        <p:txBody>
          <a:bodyPr wrap="square" rtlCol="0">
            <a:spAutoFit/>
          </a:bodyPr>
          <a:p>
            <a:r>
              <a:rPr lang="en-US" altLang="zh-CN"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a:t>
            </a:r>
            <a:r>
              <a:rPr lang="zh-CN" altLang="en-US"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处理器通常用某个控制寄存器的一个模式位来描述进程当前享有的特权，当设置了模式位时，进程就运行在内核模式中，这样的进程可以执行指令集中的任何指令，并且可以访问系统中的任何内存位置</a:t>
            </a:r>
            <a:endParaRPr lang="zh-CN" altLang="en-US"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a:p>
            <a:r>
              <a:rPr lang="en-US" altLang="zh-CN"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a:t>
            </a:r>
            <a:r>
              <a:rPr lang="zh-CN" altLang="en-US"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没有设计模式位时，进程运行在用户模式中，用户模式中的进程不允许执行特权指令，比如停止处理器等，任何这样的尝试都会导致致命的保护故障，而用户程序必须通过系统调用接口间接访问内核代码和数据。进程从用户模式变为内核模式的唯一方法是通过中断、故障或陷入系统调用这样的异常</a:t>
            </a:r>
            <a:endParaRPr lang="zh-CN" altLang="en-US"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a:p>
            <a:r>
              <a:rPr lang="en-US" altLang="zh-CN"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·Linux</a:t>
            </a:r>
            <a:r>
              <a:rPr lang="zh-CN" altLang="en-US"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提供</a:t>
            </a:r>
            <a:r>
              <a:rPr lang="en-US" altLang="zh-CN"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/proc</a:t>
            </a:r>
            <a:r>
              <a:rPr lang="zh-CN" altLang="en-US"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文件系统允许用户模式进程访问内核数据结构的内容，该系统将许多内核数据结构的内容输出位一个用户程序可以读的文本文件的层次结构</a:t>
            </a:r>
            <a:endParaRPr lang="zh-CN" altLang="en-US"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p:txBody>
      </p:sp>
      <p:pic>
        <p:nvPicPr>
          <p:cNvPr id="3" name="图片 2" descr="JH2MC1JLF{CQ5Y]})P8B904"/>
          <p:cNvPicPr>
            <a:picLocks noChangeAspect="1"/>
          </p:cNvPicPr>
          <p:nvPr/>
        </p:nvPicPr>
        <p:blipFill>
          <a:blip r:embed="rId5"/>
          <a:stretch>
            <a:fillRect/>
          </a:stretch>
        </p:blipFill>
        <p:spPr>
          <a:xfrm>
            <a:off x="9364345" y="1543685"/>
            <a:ext cx="2827655" cy="3802380"/>
          </a:xfrm>
          <a:prstGeom prst="rect">
            <a:avLst/>
          </a:prstGeom>
        </p:spPr>
      </p:pic>
    </p:spTree>
    <p:custDataLst>
      <p:tags r:id="rId6"/>
    </p:custDataLst>
  </p:cSld>
  <p:clrMapOvr>
    <a:masterClrMapping/>
  </p:clrMapOvr>
  <p:transition advTm="1365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文本框 9"/>
          <p:cNvSpPr txBox="1"/>
          <p:nvPr/>
        </p:nvSpPr>
        <p:spPr>
          <a:xfrm>
            <a:off x="1832610" y="564515"/>
            <a:ext cx="8593455" cy="645160"/>
          </a:xfrm>
          <a:prstGeom prst="rect">
            <a:avLst/>
          </a:prstGeom>
          <a:noFill/>
        </p:spPr>
        <p:txBody>
          <a:bodyPr wrap="square" rtlCol="0">
            <a:spAutoFit/>
          </a:bodyPr>
          <a:p>
            <a:r>
              <a:rPr lang="zh-CN" altLang="en-US" sz="3600" b="1">
                <a:solidFill>
                  <a:srgbClr val="A7967F"/>
                </a:solidFill>
                <a:latin typeface="方正兰亭刊宋_GBK" panose="02000000000000000000" charset="-122"/>
                <a:ea typeface="方正兰亭刊宋_GBK" panose="02000000000000000000" charset="-122"/>
              </a:rPr>
              <a:t>上下文切换</a:t>
            </a:r>
            <a:endParaRPr lang="zh-CN" altLang="en-US" sz="3600" b="1">
              <a:solidFill>
                <a:srgbClr val="A7967F"/>
              </a:solidFill>
              <a:latin typeface="方正兰亭刊宋_GBK" panose="02000000000000000000" charset="-122"/>
              <a:ea typeface="方正兰亭刊宋_GBK" panose="02000000000000000000" charset="-122"/>
            </a:endParaRPr>
          </a:p>
        </p:txBody>
      </p:sp>
      <p:grpSp>
        <p:nvGrpSpPr>
          <p:cNvPr id="45" name="组合 44"/>
          <p:cNvGrpSpPr/>
          <p:nvPr/>
        </p:nvGrpSpPr>
        <p:grpSpPr>
          <a:xfrm>
            <a:off x="517525" y="414020"/>
            <a:ext cx="1362292" cy="915850"/>
            <a:chOff x="7249" y="2493"/>
            <a:chExt cx="5358" cy="3601"/>
          </a:xfrm>
        </p:grpSpPr>
        <p:sp>
          <p:nvSpPr>
            <p:cNvPr id="46" name="文本框 45"/>
            <p:cNvSpPr txBox="1"/>
            <p:nvPr/>
          </p:nvSpPr>
          <p:spPr>
            <a:xfrm>
              <a:off x="8066" y="2626"/>
              <a:ext cx="2498" cy="3263"/>
            </a:xfrm>
            <a:prstGeom prst="rect">
              <a:avLst/>
            </a:prstGeom>
            <a:noFill/>
          </p:spPr>
          <p:txBody>
            <a:bodyPr wrap="square" rtlCol="0">
              <a:spAutoFit/>
            </a:bodyPr>
            <a:p>
              <a:pPr algn="dist"/>
              <a:r>
                <a:rPr lang="zh-CN" altLang="en-US" sz="4800">
                  <a:solidFill>
                    <a:srgbClr val="A7967F"/>
                  </a:solidFill>
                  <a:latin typeface="方正宋刻本秀楷_GBK" panose="02000000000000000000" charset="-122"/>
                  <a:ea typeface="方正宋刻本秀楷_GBK" panose="02000000000000000000" charset="-122"/>
                </a:rPr>
                <a:t>贰</a:t>
              </a:r>
              <a:endParaRPr lang="zh-CN" altLang="en-US" sz="4800">
                <a:solidFill>
                  <a:srgbClr val="A7967F"/>
                </a:solidFill>
                <a:latin typeface="方正宋刻本秀楷_GBK" panose="02000000000000000000" charset="-122"/>
                <a:ea typeface="方正宋刻本秀楷_GBK" panose="02000000000000000000" charset="-122"/>
              </a:endParaRPr>
            </a:p>
          </p:txBody>
        </p:sp>
        <p:grpSp>
          <p:nvGrpSpPr>
            <p:cNvPr id="48" name="组合 47"/>
            <p:cNvGrpSpPr/>
            <p:nvPr/>
          </p:nvGrpSpPr>
          <p:grpSpPr>
            <a:xfrm rot="0">
              <a:off x="7249" y="2493"/>
              <a:ext cx="5358" cy="3601"/>
              <a:chOff x="4702" y="3271"/>
              <a:chExt cx="7588" cy="5099"/>
            </a:xfrm>
          </p:grpSpPr>
          <p:grpSp>
            <p:nvGrpSpPr>
              <p:cNvPr id="49" name="组合 48"/>
              <p:cNvGrpSpPr/>
              <p:nvPr/>
            </p:nvGrpSpPr>
            <p:grpSpPr>
              <a:xfrm rot="2700000">
                <a:off x="4990" y="2983"/>
                <a:ext cx="5099" cy="5675"/>
                <a:chOff x="2213" y="2113"/>
                <a:chExt cx="6006" cy="6684"/>
              </a:xfrm>
            </p:grpSpPr>
            <p:sp>
              <p:nvSpPr>
                <p:cNvPr id="50" name="任意多边形 49"/>
                <p:cNvSpPr/>
                <p:nvPr/>
              </p:nvSpPr>
              <p:spPr>
                <a:xfrm>
                  <a:off x="2542" y="2645"/>
                  <a:ext cx="5677" cy="5656"/>
                </a:xfrm>
                <a:custGeom>
                  <a:avLst/>
                  <a:gdLst>
                    <a:gd name="connsiteX0" fmla="*/ 4820 w 4820"/>
                    <a:gd name="connsiteY0" fmla="*/ 2391 h 4802"/>
                    <a:gd name="connsiteX1" fmla="*/ 2410 w 4820"/>
                    <a:gd name="connsiteY1" fmla="*/ 4802 h 4802"/>
                    <a:gd name="connsiteX2" fmla="*/ 0 w 4820"/>
                    <a:gd name="connsiteY2" fmla="*/ 2391 h 4802"/>
                    <a:gd name="connsiteX3" fmla="*/ 2414 w 4820"/>
                    <a:gd name="connsiteY3" fmla="*/ 3 h 4802"/>
                    <a:gd name="connsiteX4" fmla="*/ 4261 w 4820"/>
                    <a:gd name="connsiteY4" fmla="*/ 868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0" h="4802">
                      <a:moveTo>
                        <a:pt x="4820" y="2391"/>
                      </a:moveTo>
                      <a:cubicBezTo>
                        <a:pt x="4820" y="3722"/>
                        <a:pt x="3741" y="4802"/>
                        <a:pt x="2410" y="4802"/>
                      </a:cubicBezTo>
                      <a:cubicBezTo>
                        <a:pt x="1079" y="4802"/>
                        <a:pt x="0" y="3722"/>
                        <a:pt x="0" y="2391"/>
                      </a:cubicBezTo>
                      <a:cubicBezTo>
                        <a:pt x="13" y="975"/>
                        <a:pt x="1286" y="-65"/>
                        <a:pt x="2414" y="3"/>
                      </a:cubicBezTo>
                      <a:cubicBezTo>
                        <a:pt x="3542" y="71"/>
                        <a:pt x="4105" y="655"/>
                        <a:pt x="4261" y="868"/>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51" name="任意多边形 50"/>
                <p:cNvSpPr/>
                <p:nvPr/>
              </p:nvSpPr>
              <p:spPr>
                <a:xfrm>
                  <a:off x="2213" y="2293"/>
                  <a:ext cx="3167" cy="6334"/>
                </a:xfrm>
                <a:custGeom>
                  <a:avLst/>
                  <a:gdLst>
                    <a:gd name="connsiteX0" fmla="*/ 3167 w 3167"/>
                    <a:gd name="connsiteY0" fmla="*/ 6334 h 6334"/>
                    <a:gd name="connsiteX1" fmla="*/ 0 w 3167"/>
                    <a:gd name="connsiteY1" fmla="*/ 3167 h 6334"/>
                    <a:gd name="connsiteX2" fmla="*/ 3167 w 3167"/>
                    <a:gd name="connsiteY2" fmla="*/ 0 h 6334"/>
                  </a:gdLst>
                  <a:ahLst/>
                  <a:cxnLst>
                    <a:cxn ang="0">
                      <a:pos x="connsiteX0" y="connsiteY0"/>
                    </a:cxn>
                    <a:cxn ang="0">
                      <a:pos x="connsiteX1" y="connsiteY1"/>
                    </a:cxn>
                    <a:cxn ang="0">
                      <a:pos x="connsiteX2" y="connsiteY2"/>
                    </a:cxn>
                  </a:cxnLst>
                  <a:rect l="l" t="t" r="r" b="b"/>
                  <a:pathLst>
                    <a:path w="3167" h="6334">
                      <a:moveTo>
                        <a:pt x="3167" y="6334"/>
                      </a:moveTo>
                      <a:cubicBezTo>
                        <a:pt x="1418" y="6334"/>
                        <a:pt x="0" y="4916"/>
                        <a:pt x="0" y="3167"/>
                      </a:cubicBezTo>
                      <a:cubicBezTo>
                        <a:pt x="0" y="1418"/>
                        <a:pt x="1418" y="0"/>
                        <a:pt x="3167" y="0"/>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52" name="椭圆 51"/>
                <p:cNvSpPr/>
                <p:nvPr/>
              </p:nvSpPr>
              <p:spPr>
                <a:xfrm>
                  <a:off x="5380" y="2113"/>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53" name="椭圆 52"/>
                <p:cNvSpPr/>
                <p:nvPr/>
              </p:nvSpPr>
              <p:spPr>
                <a:xfrm>
                  <a:off x="5380" y="8461"/>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grpSp>
          <p:pic>
            <p:nvPicPr>
              <p:cNvPr id="54" name="图片 53" descr="5b754e2ddb5aa"/>
              <p:cNvPicPr>
                <a:picLocks noChangeAspect="1"/>
              </p:cNvPicPr>
              <p:nvPr/>
            </p:nvPicPr>
            <p:blipFill>
              <a:blip r:embed="rId1"/>
              <a:stretch>
                <a:fillRect/>
              </a:stretch>
            </p:blipFill>
            <p:spPr>
              <a:xfrm>
                <a:off x="7835" y="6052"/>
                <a:ext cx="4455" cy="1771"/>
              </a:xfrm>
              <a:prstGeom prst="rect">
                <a:avLst/>
              </a:prstGeom>
            </p:spPr>
          </p:pic>
        </p:grpSp>
      </p:grpSp>
      <p:pic>
        <p:nvPicPr>
          <p:cNvPr id="60" name="图片 59" descr="5b754e2ddb4d2"/>
          <p:cNvPicPr>
            <a:picLocks noChangeAspect="1"/>
          </p:cNvPicPr>
          <p:nvPr/>
        </p:nvPicPr>
        <p:blipFill>
          <a:blip r:embed="rId2"/>
          <a:stretch>
            <a:fillRect/>
          </a:stretch>
        </p:blipFill>
        <p:spPr>
          <a:xfrm>
            <a:off x="8514080" y="5801360"/>
            <a:ext cx="3671570" cy="1082040"/>
          </a:xfrm>
          <a:prstGeom prst="rect">
            <a:avLst/>
          </a:prstGeom>
        </p:spPr>
      </p:pic>
      <p:pic>
        <p:nvPicPr>
          <p:cNvPr id="34" name="Picture 2" descr="C:\Users\ADMINI~1\AppData\Local\Temp\360zip$Temp\360$6\标志与中英文校名组合规范_左右.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 y="79412"/>
            <a:ext cx="1598480" cy="450333"/>
          </a:xfrm>
          <a:prstGeom prst="rect">
            <a:avLst/>
          </a:prstGeom>
          <a:noFill/>
          <a:extLst>
            <a:ext uri="{909E8E84-426E-40DD-AFC4-6F175D3DCCD1}">
              <a14:hiddenFill xmlns:a14="http://schemas.microsoft.com/office/drawing/2010/main">
                <a:solidFill>
                  <a:srgbClr val="FFFFFF"/>
                </a:solidFill>
              </a14:hiddenFill>
            </a:ext>
          </a:extLst>
        </p:spPr>
      </p:pic>
      <p:pic>
        <p:nvPicPr>
          <p:cNvPr id="108" name="图片 107"/>
          <p:cNvPicPr/>
          <p:nvPr/>
        </p:nvPicPr>
        <p:blipFill>
          <a:blip r:embed="rId4"/>
          <a:stretch>
            <a:fillRect/>
          </a:stretch>
        </p:blipFill>
        <p:spPr>
          <a:xfrm>
            <a:off x="6507163" y="3824288"/>
            <a:ext cx="5495925" cy="2505075"/>
          </a:xfrm>
          <a:prstGeom prst="rect">
            <a:avLst/>
          </a:prstGeom>
          <a:noFill/>
          <a:ln w="9525">
            <a:noFill/>
          </a:ln>
        </p:spPr>
      </p:pic>
      <p:sp>
        <p:nvSpPr>
          <p:cNvPr id="5" name="文本框 4"/>
          <p:cNvSpPr txBox="1"/>
          <p:nvPr/>
        </p:nvSpPr>
        <p:spPr>
          <a:xfrm>
            <a:off x="320040" y="1543685"/>
            <a:ext cx="11781790" cy="2676525"/>
          </a:xfrm>
          <a:prstGeom prst="rect">
            <a:avLst/>
          </a:prstGeom>
          <a:noFill/>
        </p:spPr>
        <p:txBody>
          <a:bodyPr wrap="square" rtlCol="0">
            <a:spAutoFit/>
          </a:bodyPr>
          <a:p>
            <a:r>
              <a:rPr lang="en-US" altLang="zh-CN"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a:t>
            </a:r>
            <a:r>
              <a:rPr lang="zh-CN" altLang="en-US"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操作系统内核使用上下文切换的较高层形式的异常控制流来实现多任务。内核为每个进程维护一个上下文，在某一时刻内核决定抢占当前进程并且重新开始一个先前被抢占了的进程，这种决策就叫调度，是由内核中称为调度器的代码处理的。当内核选择了一个新的进程运行时，我们说内核调度了这个进程，在内核调度了一个新的进程运行后，它就抢占当前进程，并使用上下文切换来将控制转移到新的进程。</a:t>
            </a:r>
            <a:endParaRPr lang="zh-CN" altLang="en-US"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a:p>
            <a:r>
              <a:rPr lang="en-US" altLang="zh-CN"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a:t>
            </a:r>
            <a:r>
              <a:rPr lang="zh-CN" altLang="en-US"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上下文切换的步骤：保存当前进程的上下文，恢复某个先前被抢占的进程被保存的上下文，将控制传递给这个新恢复的进程</a:t>
            </a:r>
            <a:endParaRPr lang="zh-CN" altLang="en-US"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p:txBody>
      </p:sp>
      <p:sp>
        <p:nvSpPr>
          <p:cNvPr id="6" name="文本框 5"/>
          <p:cNvSpPr txBox="1"/>
          <p:nvPr/>
        </p:nvSpPr>
        <p:spPr>
          <a:xfrm>
            <a:off x="0" y="4107815"/>
            <a:ext cx="6775450" cy="2676525"/>
          </a:xfrm>
          <a:prstGeom prst="rect">
            <a:avLst/>
          </a:prstGeom>
          <a:noFill/>
        </p:spPr>
        <p:txBody>
          <a:bodyPr wrap="square" rtlCol="0">
            <a:spAutoFit/>
          </a:bodyPr>
          <a:p>
            <a:r>
              <a:rPr lang="en-US" altLang="zh-CN" sz="2400" b="1">
                <a:latin typeface="华文楷体" panose="02010600040101010101" charset="-122"/>
                <a:ea typeface="华文楷体" panose="02010600040101010101" charset="-122"/>
              </a:rPr>
              <a:t>·</a:t>
            </a:r>
            <a:r>
              <a:rPr lang="zh-CN" altLang="en-US" sz="2400" b="1">
                <a:latin typeface="华文楷体" panose="02010600040101010101" charset="-122"/>
                <a:ea typeface="华文楷体" panose="02010600040101010101" charset="-122"/>
              </a:rPr>
              <a:t>内核代表用户执行系统调用时会执行上下文切换，如果系统调用因为等待某个时间发生阻塞那么内核可以切换到另一个进程，比如</a:t>
            </a:r>
            <a:r>
              <a:rPr lang="en-US" altLang="zh-CN" sz="2400" b="1">
                <a:latin typeface="华文楷体" panose="02010600040101010101" charset="-122"/>
                <a:ea typeface="华文楷体" panose="02010600040101010101" charset="-122"/>
              </a:rPr>
              <a:t>read</a:t>
            </a:r>
            <a:r>
              <a:rPr lang="zh-CN" altLang="en-US" sz="2400" b="1">
                <a:latin typeface="华文楷体" panose="02010600040101010101" charset="-122"/>
                <a:ea typeface="华文楷体" panose="02010600040101010101" charset="-122"/>
              </a:rPr>
              <a:t>和</a:t>
            </a:r>
            <a:r>
              <a:rPr lang="en-US" altLang="zh-CN" sz="2400" b="1">
                <a:latin typeface="华文楷体" panose="02010600040101010101" charset="-122"/>
                <a:ea typeface="华文楷体" panose="02010600040101010101" charset="-122"/>
              </a:rPr>
              <a:t>sleep</a:t>
            </a:r>
            <a:endParaRPr lang="en-US" altLang="zh-CN" sz="2400" b="1">
              <a:latin typeface="华文楷体" panose="02010600040101010101" charset="-122"/>
              <a:ea typeface="华文楷体" panose="02010600040101010101" charset="-122"/>
            </a:endParaRPr>
          </a:p>
          <a:p>
            <a:r>
              <a:rPr lang="en-US" altLang="zh-CN" sz="2400" b="1">
                <a:latin typeface="华文楷体" panose="02010600040101010101" charset="-122"/>
                <a:ea typeface="华文楷体" panose="02010600040101010101" charset="-122"/>
              </a:rPr>
              <a:t>·</a:t>
            </a:r>
            <a:r>
              <a:rPr lang="zh-CN" altLang="en-US" sz="2400" b="1">
                <a:latin typeface="华文楷体" panose="02010600040101010101" charset="-122"/>
                <a:ea typeface="华文楷体" panose="02010600040101010101" charset="-122"/>
              </a:rPr>
              <a:t>中断也可能引发上下文切换，所有的系统都会定时产生周期性定时器中断的机制，每次定时器中断时内核就判定当前进程已经执行了足够长的时间应该切换到另一个进程</a:t>
            </a:r>
            <a:endParaRPr lang="zh-CN" altLang="en-US" sz="2400" b="1">
              <a:latin typeface="华文楷体" panose="02010600040101010101" charset="-122"/>
              <a:ea typeface="华文楷体" panose="02010600040101010101" charset="-122"/>
            </a:endParaRPr>
          </a:p>
        </p:txBody>
      </p:sp>
      <p:cxnSp>
        <p:nvCxnSpPr>
          <p:cNvPr id="7" name="直接箭头连接符 6"/>
          <p:cNvCxnSpPr/>
          <p:nvPr/>
        </p:nvCxnSpPr>
        <p:spPr>
          <a:xfrm>
            <a:off x="7687945" y="1484630"/>
            <a:ext cx="1401445" cy="3255645"/>
          </a:xfrm>
          <a:prstGeom prst="straightConnector1">
            <a:avLst/>
          </a:prstGeom>
          <a:ln w="63500" cmpd="sng">
            <a:solidFill>
              <a:srgbClr val="C00000"/>
            </a:solidFill>
            <a:prstDash val="solid"/>
            <a:tailEnd type="arrow" w="med" len="med"/>
          </a:ln>
        </p:spPr>
        <p:style>
          <a:lnRef idx="3">
            <a:schemeClr val="accent6"/>
          </a:lnRef>
          <a:fillRef idx="0">
            <a:schemeClr val="accent6"/>
          </a:fillRef>
          <a:effectRef idx="2">
            <a:schemeClr val="accent6"/>
          </a:effectRef>
          <a:fontRef idx="minor">
            <a:schemeClr val="tx1"/>
          </a:fontRef>
        </p:style>
      </p:cxnSp>
      <p:sp>
        <p:nvSpPr>
          <p:cNvPr id="8" name="文本框 7"/>
          <p:cNvSpPr txBox="1"/>
          <p:nvPr/>
        </p:nvSpPr>
        <p:spPr>
          <a:xfrm>
            <a:off x="5273675" y="564515"/>
            <a:ext cx="3240405" cy="829945"/>
          </a:xfrm>
          <a:prstGeom prst="rect">
            <a:avLst/>
          </a:prstGeom>
          <a:noFill/>
        </p:spPr>
        <p:txBody>
          <a:bodyPr wrap="square" rtlCol="0">
            <a:spAutoFit/>
          </a:bodyPr>
          <a:p>
            <a:r>
              <a:rPr lang="zh-CN" altLang="en-US" sz="2400" b="1">
                <a:latin typeface="华文楷体" panose="02010600040101010101" charset="-122"/>
                <a:ea typeface="华文楷体" panose="02010600040101010101" charset="-122"/>
                <a:cs typeface="华文楷体" panose="02010600040101010101" charset="-122"/>
              </a:rPr>
              <a:t>内核代表进程</a:t>
            </a:r>
            <a:r>
              <a:rPr lang="en-US" altLang="zh-CN" sz="2400" b="1">
                <a:latin typeface="华文楷体" panose="02010600040101010101" charset="-122"/>
                <a:ea typeface="华文楷体" panose="02010600040101010101" charset="-122"/>
                <a:cs typeface="华文楷体" panose="02010600040101010101" charset="-122"/>
              </a:rPr>
              <a:t>A</a:t>
            </a:r>
            <a:r>
              <a:rPr lang="zh-CN" altLang="en-US" sz="2400" b="1">
                <a:latin typeface="华文楷体" panose="02010600040101010101" charset="-122"/>
                <a:ea typeface="华文楷体" panose="02010600040101010101" charset="-122"/>
                <a:cs typeface="华文楷体" panose="02010600040101010101" charset="-122"/>
              </a:rPr>
              <a:t>在内核模式下执行指令</a:t>
            </a:r>
            <a:endParaRPr lang="zh-CN" altLang="en-US" sz="2400" b="1">
              <a:latin typeface="华文楷体" panose="02010600040101010101" charset="-122"/>
              <a:ea typeface="华文楷体" panose="02010600040101010101" charset="-122"/>
              <a:cs typeface="华文楷体" panose="02010600040101010101" charset="-122"/>
            </a:endParaRPr>
          </a:p>
        </p:txBody>
      </p:sp>
      <p:cxnSp>
        <p:nvCxnSpPr>
          <p:cNvPr id="9" name="直接箭头连接符 8"/>
          <p:cNvCxnSpPr/>
          <p:nvPr/>
        </p:nvCxnSpPr>
        <p:spPr>
          <a:xfrm flipH="1">
            <a:off x="9458960" y="1384935"/>
            <a:ext cx="815340" cy="3463290"/>
          </a:xfrm>
          <a:prstGeom prst="straightConnector1">
            <a:avLst/>
          </a:prstGeom>
          <a:ln w="63500" cmpd="sng">
            <a:solidFill>
              <a:srgbClr val="C00000"/>
            </a:solidFill>
            <a:prstDash val="solid"/>
            <a:tailEnd type="arrow" w="med" len="med"/>
          </a:ln>
        </p:spPr>
        <p:style>
          <a:lnRef idx="3">
            <a:schemeClr val="accent6"/>
          </a:lnRef>
          <a:fillRef idx="0">
            <a:schemeClr val="accent6"/>
          </a:fillRef>
          <a:effectRef idx="2">
            <a:schemeClr val="accent6"/>
          </a:effectRef>
          <a:fontRef idx="minor">
            <a:schemeClr val="tx1"/>
          </a:fontRef>
        </p:style>
      </p:cxnSp>
      <p:sp>
        <p:nvSpPr>
          <p:cNvPr id="11" name="文本框 10"/>
          <p:cNvSpPr txBox="1"/>
          <p:nvPr/>
        </p:nvSpPr>
        <p:spPr>
          <a:xfrm>
            <a:off x="8729345" y="564515"/>
            <a:ext cx="3240405" cy="829945"/>
          </a:xfrm>
          <a:prstGeom prst="rect">
            <a:avLst/>
          </a:prstGeom>
          <a:noFill/>
        </p:spPr>
        <p:txBody>
          <a:bodyPr wrap="square" rtlCol="0">
            <a:spAutoFit/>
          </a:bodyPr>
          <a:p>
            <a:r>
              <a:rPr lang="zh-CN" altLang="en-US" sz="2400" b="1">
                <a:latin typeface="华文楷体" panose="02010600040101010101" charset="-122"/>
                <a:ea typeface="华文楷体" panose="02010600040101010101" charset="-122"/>
                <a:cs typeface="华文楷体" panose="02010600040101010101" charset="-122"/>
              </a:rPr>
              <a:t>内核代表进程</a:t>
            </a:r>
            <a:r>
              <a:rPr lang="en-US" altLang="zh-CN" sz="2400" b="1">
                <a:latin typeface="华文楷体" panose="02010600040101010101" charset="-122"/>
                <a:ea typeface="华文楷体" panose="02010600040101010101" charset="-122"/>
                <a:cs typeface="华文楷体" panose="02010600040101010101" charset="-122"/>
              </a:rPr>
              <a:t>B</a:t>
            </a:r>
            <a:r>
              <a:rPr lang="zh-CN" altLang="en-US" sz="2400" b="1">
                <a:latin typeface="华文楷体" panose="02010600040101010101" charset="-122"/>
                <a:ea typeface="华文楷体" panose="02010600040101010101" charset="-122"/>
                <a:cs typeface="华文楷体" panose="02010600040101010101" charset="-122"/>
              </a:rPr>
              <a:t>在内核模式下执行指令</a:t>
            </a:r>
            <a:endParaRPr lang="zh-CN" altLang="en-US" sz="2400" b="1">
              <a:latin typeface="华文楷体" panose="02010600040101010101" charset="-122"/>
              <a:ea typeface="华文楷体" panose="02010600040101010101" charset="-122"/>
              <a:cs typeface="华文楷体" panose="02010600040101010101" charset="-122"/>
            </a:endParaRPr>
          </a:p>
        </p:txBody>
      </p:sp>
      <p:sp>
        <p:nvSpPr>
          <p:cNvPr id="13" name="文本框 12"/>
          <p:cNvSpPr txBox="1"/>
          <p:nvPr/>
        </p:nvSpPr>
        <p:spPr>
          <a:xfrm>
            <a:off x="5557520" y="64770"/>
            <a:ext cx="6258560" cy="460375"/>
          </a:xfrm>
          <a:prstGeom prst="rect">
            <a:avLst/>
          </a:prstGeom>
          <a:noFill/>
        </p:spPr>
        <p:txBody>
          <a:bodyPr wrap="square" rtlCol="0">
            <a:spAutoFit/>
          </a:bodyPr>
          <a:p>
            <a:r>
              <a:rPr lang="zh-CN" altLang="en-US" sz="2400" b="1">
                <a:solidFill>
                  <a:srgbClr val="FF0000"/>
                </a:solidFill>
                <a:latin typeface="华文楷体" panose="02010600040101010101" charset="-122"/>
                <a:ea typeface="华文楷体" panose="02010600040101010101" charset="-122"/>
              </a:rPr>
              <a:t>没有单独的内核进程！</a:t>
            </a:r>
            <a:endParaRPr lang="zh-CN" altLang="en-US" sz="2400" b="1">
              <a:solidFill>
                <a:srgbClr val="FF0000"/>
              </a:solidFill>
              <a:latin typeface="华文楷体" panose="02010600040101010101" charset="-122"/>
              <a:ea typeface="华文楷体" panose="02010600040101010101" charset="-122"/>
            </a:endParaRPr>
          </a:p>
        </p:txBody>
      </p:sp>
    </p:spTree>
    <p:custDataLst>
      <p:tags r:id="rId5"/>
    </p:custDataLst>
  </p:cSld>
  <p:clrMapOvr>
    <a:masterClrMapping/>
  </p:clrMapOvr>
  <p:transition advTm="1041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to="" calcmode="lin" valueType="num">
                                      <p:cBhvr>
                                        <p:cTn id="12" dur="1" fill="hold"/>
                                        <p:tgtEl>
                                          <p:spTgt spid="7"/>
                                        </p:tgtEl>
                                      </p:cBhvr>
                                    </p:anim>
                                  </p:childTnLst>
                                </p:cTn>
                              </p:par>
                            </p:childTnLst>
                          </p:cTn>
                        </p:par>
                      </p:childTnLst>
                    </p:cTn>
                  </p:par>
                  <p:par>
                    <p:cTn id="13" fill="hold">
                      <p:stCondLst>
                        <p:cond delay="indefinite"/>
                      </p:stCondLst>
                      <p:childTnLst>
                        <p:par>
                          <p:cTn id="14" fill="hold">
                            <p:stCondLst>
                              <p:cond delay="0"/>
                            </p:stCondLst>
                            <p:childTnLst>
                              <p:par>
                                <p:cTn id="15" presetID="27" presetClass="entr" presetSubtype="0" fill="hold" grpId="0" nodeType="clickEffect">
                                  <p:stCondLst>
                                    <p:cond delay="0"/>
                                  </p:stCondLst>
                                  <p:iterate type="lt">
                                    <p:tmPct val="50000"/>
                                  </p:iterate>
                                  <p:childTnLst>
                                    <p:set>
                                      <p:cBhvr>
                                        <p:cTn id="16" dur="1" fill="hold">
                                          <p:stCondLst>
                                            <p:cond delay="0"/>
                                          </p:stCondLst>
                                        </p:cTn>
                                        <p:tgtEl>
                                          <p:spTgt spid="8"/>
                                        </p:tgtEl>
                                        <p:attrNameLst>
                                          <p:attrName>style.visibility</p:attrName>
                                        </p:attrNameLst>
                                      </p:cBhvr>
                                      <p:to>
                                        <p:strVal val="visible"/>
                                      </p:to>
                                    </p:set>
                                    <p:anim calcmode="discrete" valueType="clr">
                                      <p:cBhvr override="childStyle">
                                        <p:cTn id="17" dur="80"/>
                                        <p:tgtEl>
                                          <p:spTgt spid="8"/>
                                        </p:tgtEl>
                                        <p:attrNameLst>
                                          <p:attrName>style.color</p:attrName>
                                        </p:attrNameLst>
                                      </p:cBhvr>
                                      <p:tavLst>
                                        <p:tav tm="0">
                                          <p:val>
                                            <p:clrVal>
                                              <a:schemeClr val="accent2"/>
                                            </p:clrVal>
                                          </p:val>
                                        </p:tav>
                                        <p:tav tm="50000">
                                          <p:val>
                                            <p:clrVal>
                                              <a:schemeClr val="hlink"/>
                                            </p:clrVal>
                                          </p:val>
                                        </p:tav>
                                      </p:tavLst>
                                    </p:anim>
                                    <p:anim calcmode="discrete" valueType="clr">
                                      <p:cBhvr>
                                        <p:cTn id="18" dur="80"/>
                                        <p:tgtEl>
                                          <p:spTgt spid="8"/>
                                        </p:tgtEl>
                                        <p:attrNameLst>
                                          <p:attrName>fillcolor</p:attrName>
                                        </p:attrNameLst>
                                      </p:cBhvr>
                                      <p:tavLst>
                                        <p:tav tm="0">
                                          <p:val>
                                            <p:clrVal>
                                              <a:schemeClr val="accent2"/>
                                            </p:clrVal>
                                          </p:val>
                                        </p:tav>
                                        <p:tav tm="50000">
                                          <p:val>
                                            <p:clrVal>
                                              <a:schemeClr val="hlink"/>
                                            </p:clrVal>
                                          </p:val>
                                        </p:tav>
                                      </p:tavLst>
                                    </p:anim>
                                    <p:set>
                                      <p:cBhvr>
                                        <p:cTn id="19" dur="80"/>
                                        <p:tgtEl>
                                          <p:spTgt spid="8"/>
                                        </p:tgtEl>
                                        <p:attrNameLst>
                                          <p:attrName>fill.type</p:attrName>
                                        </p:attrNameLst>
                                      </p:cBhvr>
                                      <p:to>
                                        <p:strVal val="solid"/>
                                      </p:to>
                                    </p:set>
                                  </p:childTnLst>
                                </p:cTn>
                              </p:par>
                            </p:childTnLst>
                          </p:cTn>
                        </p:par>
                      </p:childTnLst>
                    </p:cTn>
                  </p:par>
                  <p:par>
                    <p:cTn id="20" fill="hold">
                      <p:stCondLst>
                        <p:cond delay="indefinite"/>
                      </p:stCondLst>
                      <p:childTnLst>
                        <p:par>
                          <p:cTn id="21" fill="hold">
                            <p:stCondLst>
                              <p:cond delay="0"/>
                            </p:stCondLst>
                            <p:childTnLst>
                              <p:par>
                                <p:cTn id="22" presetID="24"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to="" calcmode="lin" valueType="num">
                                      <p:cBhvr>
                                        <p:cTn id="24" dur="1" fill="hold"/>
                                        <p:tgtEl>
                                          <p:spTgt spid="9"/>
                                        </p:tgtEl>
                                      </p:cBhvr>
                                    </p:anim>
                                  </p:childTnLst>
                                </p:cTn>
                              </p:par>
                            </p:childTnLst>
                          </p:cTn>
                        </p:par>
                      </p:childTnLst>
                    </p:cTn>
                  </p:par>
                  <p:par>
                    <p:cTn id="25" fill="hold">
                      <p:stCondLst>
                        <p:cond delay="indefinite"/>
                      </p:stCondLst>
                      <p:childTnLst>
                        <p:par>
                          <p:cTn id="26" fill="hold">
                            <p:stCondLst>
                              <p:cond delay="0"/>
                            </p:stCondLst>
                            <p:childTnLst>
                              <p:par>
                                <p:cTn id="27" presetID="27" presetClass="entr" presetSubtype="0" fill="hold" grpId="0" nodeType="clickEffect">
                                  <p:stCondLst>
                                    <p:cond delay="0"/>
                                  </p:stCondLst>
                                  <p:iterate type="lt">
                                    <p:tmPct val="50000"/>
                                  </p:iterate>
                                  <p:childTnLst>
                                    <p:set>
                                      <p:cBhvr>
                                        <p:cTn id="28" dur="1" fill="hold">
                                          <p:stCondLst>
                                            <p:cond delay="0"/>
                                          </p:stCondLst>
                                        </p:cTn>
                                        <p:tgtEl>
                                          <p:spTgt spid="11"/>
                                        </p:tgtEl>
                                        <p:attrNameLst>
                                          <p:attrName>style.visibility</p:attrName>
                                        </p:attrNameLst>
                                      </p:cBhvr>
                                      <p:to>
                                        <p:strVal val="visible"/>
                                      </p:to>
                                    </p:set>
                                    <p:anim calcmode="discrete" valueType="clr">
                                      <p:cBhvr override="childStyle">
                                        <p:cTn id="29" dur="80"/>
                                        <p:tgtEl>
                                          <p:spTgt spid="11"/>
                                        </p:tgtEl>
                                        <p:attrNameLst>
                                          <p:attrName>style.color</p:attrName>
                                        </p:attrNameLst>
                                      </p:cBhvr>
                                      <p:tavLst>
                                        <p:tav tm="0">
                                          <p:val>
                                            <p:clrVal>
                                              <a:schemeClr val="accent2"/>
                                            </p:clrVal>
                                          </p:val>
                                        </p:tav>
                                        <p:tav tm="50000">
                                          <p:val>
                                            <p:clrVal>
                                              <a:schemeClr val="hlink"/>
                                            </p:clrVal>
                                          </p:val>
                                        </p:tav>
                                      </p:tavLst>
                                    </p:anim>
                                    <p:anim calcmode="discrete" valueType="clr">
                                      <p:cBhvr>
                                        <p:cTn id="30" dur="80"/>
                                        <p:tgtEl>
                                          <p:spTgt spid="11"/>
                                        </p:tgtEl>
                                        <p:attrNameLst>
                                          <p:attrName>fillcolor</p:attrName>
                                        </p:attrNameLst>
                                      </p:cBhvr>
                                      <p:tavLst>
                                        <p:tav tm="0">
                                          <p:val>
                                            <p:clrVal>
                                              <a:schemeClr val="accent2"/>
                                            </p:clrVal>
                                          </p:val>
                                        </p:tav>
                                        <p:tav tm="50000">
                                          <p:val>
                                            <p:clrVal>
                                              <a:schemeClr val="hlink"/>
                                            </p:clrVal>
                                          </p:val>
                                        </p:tav>
                                      </p:tavLst>
                                    </p:anim>
                                    <p:set>
                                      <p:cBhvr>
                                        <p:cTn id="31" dur="80"/>
                                        <p:tgtEl>
                                          <p:spTgt spid="11"/>
                                        </p:tgtEl>
                                        <p:attrNameLst>
                                          <p:attrName>fill.type</p:attrName>
                                        </p:attrNameLst>
                                      </p:cBhvr>
                                      <p:to>
                                        <p:strVal val="solid"/>
                                      </p:to>
                                    </p:set>
                                  </p:childTnLst>
                                </p:cTn>
                              </p:par>
                            </p:childTnLst>
                          </p:cTn>
                        </p:par>
                      </p:childTnLst>
                    </p:cTn>
                  </p:par>
                  <p:par>
                    <p:cTn id="32" fill="hold">
                      <p:stCondLst>
                        <p:cond delay="indefinite"/>
                      </p:stCondLst>
                      <p:childTnLst>
                        <p:par>
                          <p:cTn id="33" fill="hold">
                            <p:stCondLst>
                              <p:cond delay="0"/>
                            </p:stCondLst>
                            <p:childTnLst>
                              <p:par>
                                <p:cTn id="34" presetID="27" presetClass="entr" presetSubtype="0" fill="hold" grpId="0" nodeType="clickEffect">
                                  <p:stCondLst>
                                    <p:cond delay="0"/>
                                  </p:stCondLst>
                                  <p:iterate type="lt">
                                    <p:tmPct val="50000"/>
                                  </p:iterate>
                                  <p:childTnLst>
                                    <p:set>
                                      <p:cBhvr>
                                        <p:cTn id="35" dur="1" fill="hold">
                                          <p:stCondLst>
                                            <p:cond delay="0"/>
                                          </p:stCondLst>
                                        </p:cTn>
                                        <p:tgtEl>
                                          <p:spTgt spid="13"/>
                                        </p:tgtEl>
                                        <p:attrNameLst>
                                          <p:attrName>style.visibility</p:attrName>
                                        </p:attrNameLst>
                                      </p:cBhvr>
                                      <p:to>
                                        <p:strVal val="visible"/>
                                      </p:to>
                                    </p:set>
                                    <p:anim calcmode="discrete" valueType="clr">
                                      <p:cBhvr override="childStyle">
                                        <p:cTn id="36" dur="80"/>
                                        <p:tgtEl>
                                          <p:spTgt spid="13"/>
                                        </p:tgtEl>
                                        <p:attrNameLst>
                                          <p:attrName>style.color</p:attrName>
                                        </p:attrNameLst>
                                      </p:cBhvr>
                                      <p:tavLst>
                                        <p:tav tm="0">
                                          <p:val>
                                            <p:clrVal>
                                              <a:schemeClr val="accent2"/>
                                            </p:clrVal>
                                          </p:val>
                                        </p:tav>
                                        <p:tav tm="50000">
                                          <p:val>
                                            <p:clrVal>
                                              <a:schemeClr val="hlink"/>
                                            </p:clrVal>
                                          </p:val>
                                        </p:tav>
                                      </p:tavLst>
                                    </p:anim>
                                    <p:anim calcmode="discrete" valueType="clr">
                                      <p:cBhvr>
                                        <p:cTn id="37" dur="80"/>
                                        <p:tgtEl>
                                          <p:spTgt spid="13"/>
                                        </p:tgtEl>
                                        <p:attrNameLst>
                                          <p:attrName>fillcolor</p:attrName>
                                        </p:attrNameLst>
                                      </p:cBhvr>
                                      <p:tavLst>
                                        <p:tav tm="0">
                                          <p:val>
                                            <p:clrVal>
                                              <a:schemeClr val="accent2"/>
                                            </p:clrVal>
                                          </p:val>
                                        </p:tav>
                                        <p:tav tm="50000">
                                          <p:val>
                                            <p:clrVal>
                                              <a:schemeClr val="hlink"/>
                                            </p:clrVal>
                                          </p:val>
                                        </p:tav>
                                      </p:tavLst>
                                    </p:anim>
                                    <p:set>
                                      <p:cBhvr>
                                        <p:cTn id="38" dur="80"/>
                                        <p:tgtEl>
                                          <p:spTgt spid="1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1" grpId="0"/>
      <p:bldP spid="11" grpId="1"/>
      <p:bldP spid="13" grpId="0"/>
      <p:bldP spid="13"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文本框 9"/>
          <p:cNvSpPr txBox="1"/>
          <p:nvPr/>
        </p:nvSpPr>
        <p:spPr>
          <a:xfrm>
            <a:off x="3308985" y="4293235"/>
            <a:ext cx="5574030" cy="829945"/>
          </a:xfrm>
          <a:prstGeom prst="rect">
            <a:avLst/>
          </a:prstGeom>
          <a:noFill/>
        </p:spPr>
        <p:txBody>
          <a:bodyPr wrap="square" rtlCol="0">
            <a:spAutoFit/>
          </a:bodyPr>
          <a:p>
            <a:pPr algn="ctr"/>
            <a:r>
              <a:rPr lang="zh-CN" altLang="en-US" sz="4800" b="1">
                <a:latin typeface="华文新魏" panose="02010800040101010101" charset="-122"/>
                <a:ea typeface="华文新魏" panose="02010800040101010101" charset="-122"/>
                <a:sym typeface="+mn-ea"/>
              </a:rPr>
              <a:t>系统调用错误处理</a:t>
            </a:r>
            <a:endParaRPr lang="zh-CN" altLang="en-US" sz="4800">
              <a:latin typeface="方正兰亭刊宋_GBK" panose="02000000000000000000" charset="-122"/>
              <a:ea typeface="方正兰亭刊宋_GBK" panose="02000000000000000000" charset="-122"/>
            </a:endParaRPr>
          </a:p>
        </p:txBody>
      </p:sp>
      <p:pic>
        <p:nvPicPr>
          <p:cNvPr id="16" name="图片 15" descr="5b754e2ddb611"/>
          <p:cNvPicPr>
            <a:picLocks noChangeAspect="1"/>
          </p:cNvPicPr>
          <p:nvPr/>
        </p:nvPicPr>
        <p:blipFill>
          <a:blip r:embed="rId1"/>
          <a:stretch>
            <a:fillRect/>
          </a:stretch>
        </p:blipFill>
        <p:spPr>
          <a:xfrm>
            <a:off x="0" y="-17145"/>
            <a:ext cx="3130550" cy="3105785"/>
          </a:xfrm>
          <a:prstGeom prst="rect">
            <a:avLst/>
          </a:prstGeom>
        </p:spPr>
      </p:pic>
      <p:grpSp>
        <p:nvGrpSpPr>
          <p:cNvPr id="14" name="组合 13"/>
          <p:cNvGrpSpPr/>
          <p:nvPr/>
        </p:nvGrpSpPr>
        <p:grpSpPr>
          <a:xfrm>
            <a:off x="4603115" y="1583055"/>
            <a:ext cx="3346450" cy="2299335"/>
            <a:chOff x="7613" y="2493"/>
            <a:chExt cx="5270" cy="3621"/>
          </a:xfrm>
        </p:grpSpPr>
        <p:sp>
          <p:nvSpPr>
            <p:cNvPr id="6" name="文本框 5"/>
            <p:cNvSpPr txBox="1"/>
            <p:nvPr/>
          </p:nvSpPr>
          <p:spPr>
            <a:xfrm>
              <a:off x="8430" y="2626"/>
              <a:ext cx="2498" cy="3488"/>
            </a:xfrm>
            <a:prstGeom prst="rect">
              <a:avLst/>
            </a:prstGeom>
            <a:noFill/>
          </p:spPr>
          <p:txBody>
            <a:bodyPr wrap="square" rtlCol="0">
              <a:spAutoFit/>
            </a:bodyPr>
            <a:p>
              <a:pPr algn="dist"/>
              <a:r>
                <a:rPr lang="zh-CN" altLang="en-US" sz="13800">
                  <a:solidFill>
                    <a:srgbClr val="A7967F"/>
                  </a:solidFill>
                  <a:latin typeface="方正宋刻本秀楷_GBK" panose="02000000000000000000" charset="-122"/>
                  <a:ea typeface="方正宋刻本秀楷_GBK" panose="02000000000000000000" charset="-122"/>
                </a:rPr>
                <a:t>叁</a:t>
              </a:r>
              <a:endParaRPr lang="zh-CN" altLang="en-US" sz="13800">
                <a:solidFill>
                  <a:srgbClr val="A7967F"/>
                </a:solidFill>
                <a:latin typeface="方正宋刻本秀楷_GBK" panose="02000000000000000000" charset="-122"/>
                <a:ea typeface="方正宋刻本秀楷_GBK" panose="02000000000000000000" charset="-122"/>
              </a:endParaRPr>
            </a:p>
          </p:txBody>
        </p:sp>
        <p:grpSp>
          <p:nvGrpSpPr>
            <p:cNvPr id="12" name="组合 11"/>
            <p:cNvGrpSpPr/>
            <p:nvPr/>
          </p:nvGrpSpPr>
          <p:grpSpPr>
            <a:xfrm>
              <a:off x="7613" y="2493"/>
              <a:ext cx="5270" cy="3600"/>
              <a:chOff x="4702" y="3271"/>
              <a:chExt cx="7463" cy="5098"/>
            </a:xfrm>
          </p:grpSpPr>
          <p:grpSp>
            <p:nvGrpSpPr>
              <p:cNvPr id="9" name="组合 8"/>
              <p:cNvGrpSpPr/>
              <p:nvPr/>
            </p:nvGrpSpPr>
            <p:grpSpPr>
              <a:xfrm rot="2700000">
                <a:off x="4990" y="2983"/>
                <a:ext cx="5099" cy="5675"/>
                <a:chOff x="2213" y="2113"/>
                <a:chExt cx="6006" cy="6684"/>
              </a:xfrm>
            </p:grpSpPr>
            <p:sp>
              <p:nvSpPr>
                <p:cNvPr id="20" name="任意多边形 19"/>
                <p:cNvSpPr/>
                <p:nvPr/>
              </p:nvSpPr>
              <p:spPr>
                <a:xfrm>
                  <a:off x="2542" y="2645"/>
                  <a:ext cx="5677" cy="5656"/>
                </a:xfrm>
                <a:custGeom>
                  <a:avLst/>
                  <a:gdLst>
                    <a:gd name="connsiteX0" fmla="*/ 4820 w 4820"/>
                    <a:gd name="connsiteY0" fmla="*/ 2391 h 4802"/>
                    <a:gd name="connsiteX1" fmla="*/ 2410 w 4820"/>
                    <a:gd name="connsiteY1" fmla="*/ 4802 h 4802"/>
                    <a:gd name="connsiteX2" fmla="*/ 0 w 4820"/>
                    <a:gd name="connsiteY2" fmla="*/ 2391 h 4802"/>
                    <a:gd name="connsiteX3" fmla="*/ 2414 w 4820"/>
                    <a:gd name="connsiteY3" fmla="*/ 3 h 4802"/>
                    <a:gd name="connsiteX4" fmla="*/ 4261 w 4820"/>
                    <a:gd name="connsiteY4" fmla="*/ 868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0" h="4802">
                      <a:moveTo>
                        <a:pt x="4820" y="2391"/>
                      </a:moveTo>
                      <a:cubicBezTo>
                        <a:pt x="4820" y="3722"/>
                        <a:pt x="3741" y="4802"/>
                        <a:pt x="2410" y="4802"/>
                      </a:cubicBezTo>
                      <a:cubicBezTo>
                        <a:pt x="1079" y="4802"/>
                        <a:pt x="0" y="3722"/>
                        <a:pt x="0" y="2391"/>
                      </a:cubicBezTo>
                      <a:cubicBezTo>
                        <a:pt x="13" y="975"/>
                        <a:pt x="1286" y="-65"/>
                        <a:pt x="2414" y="3"/>
                      </a:cubicBezTo>
                      <a:cubicBezTo>
                        <a:pt x="3542" y="71"/>
                        <a:pt x="4105" y="655"/>
                        <a:pt x="4261" y="868"/>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任意多边形 20"/>
                <p:cNvSpPr/>
                <p:nvPr/>
              </p:nvSpPr>
              <p:spPr>
                <a:xfrm>
                  <a:off x="2213" y="2293"/>
                  <a:ext cx="3167" cy="6334"/>
                </a:xfrm>
                <a:custGeom>
                  <a:avLst/>
                  <a:gdLst>
                    <a:gd name="connsiteX0" fmla="*/ 3167 w 3167"/>
                    <a:gd name="connsiteY0" fmla="*/ 6334 h 6334"/>
                    <a:gd name="connsiteX1" fmla="*/ 0 w 3167"/>
                    <a:gd name="connsiteY1" fmla="*/ 3167 h 6334"/>
                    <a:gd name="connsiteX2" fmla="*/ 3167 w 3167"/>
                    <a:gd name="connsiteY2" fmla="*/ 0 h 6334"/>
                  </a:gdLst>
                  <a:ahLst/>
                  <a:cxnLst>
                    <a:cxn ang="0">
                      <a:pos x="connsiteX0" y="connsiteY0"/>
                    </a:cxn>
                    <a:cxn ang="0">
                      <a:pos x="connsiteX1" y="connsiteY1"/>
                    </a:cxn>
                    <a:cxn ang="0">
                      <a:pos x="connsiteX2" y="connsiteY2"/>
                    </a:cxn>
                  </a:cxnLst>
                  <a:rect l="l" t="t" r="r" b="b"/>
                  <a:pathLst>
                    <a:path w="3167" h="6334">
                      <a:moveTo>
                        <a:pt x="3167" y="6334"/>
                      </a:moveTo>
                      <a:cubicBezTo>
                        <a:pt x="1418" y="6334"/>
                        <a:pt x="0" y="4916"/>
                        <a:pt x="0" y="3167"/>
                      </a:cubicBezTo>
                      <a:cubicBezTo>
                        <a:pt x="0" y="1418"/>
                        <a:pt x="1418" y="0"/>
                        <a:pt x="3167" y="0"/>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椭圆 21"/>
                <p:cNvSpPr/>
                <p:nvPr/>
              </p:nvSpPr>
              <p:spPr>
                <a:xfrm>
                  <a:off x="5380" y="2113"/>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椭圆 22"/>
                <p:cNvSpPr/>
                <p:nvPr/>
              </p:nvSpPr>
              <p:spPr>
                <a:xfrm>
                  <a:off x="5380" y="8461"/>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25" name="图片 24" descr="5b754e2ddb5aa"/>
              <p:cNvPicPr>
                <a:picLocks noChangeAspect="1"/>
              </p:cNvPicPr>
              <p:nvPr/>
            </p:nvPicPr>
            <p:blipFill>
              <a:blip r:embed="rId2"/>
              <a:stretch>
                <a:fillRect/>
              </a:stretch>
            </p:blipFill>
            <p:spPr>
              <a:xfrm>
                <a:off x="7711" y="5953"/>
                <a:ext cx="4455" cy="1771"/>
              </a:xfrm>
              <a:prstGeom prst="rect">
                <a:avLst/>
              </a:prstGeom>
            </p:spPr>
          </p:pic>
        </p:grpSp>
      </p:grpSp>
      <p:pic>
        <p:nvPicPr>
          <p:cNvPr id="13" name="图片 12" descr="5b754e2ddb4d2"/>
          <p:cNvPicPr>
            <a:picLocks noChangeAspect="1"/>
          </p:cNvPicPr>
          <p:nvPr/>
        </p:nvPicPr>
        <p:blipFill>
          <a:blip r:embed="rId3"/>
          <a:stretch>
            <a:fillRect/>
          </a:stretch>
        </p:blipFill>
        <p:spPr>
          <a:xfrm>
            <a:off x="7230110" y="5422900"/>
            <a:ext cx="4955540" cy="1460500"/>
          </a:xfrm>
          <a:prstGeom prst="rect">
            <a:avLst/>
          </a:prstGeom>
        </p:spPr>
      </p:pic>
      <p:pic>
        <p:nvPicPr>
          <p:cNvPr id="34" name="Picture 2" descr="C:\Users\ADMINI~1\AppData\Local\Temp\360zip$Temp\360$6\标志与中英文校名组合规范_左右.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10580" y="582967"/>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5"/>
    </p:custDataLst>
  </p:cSld>
  <p:clrMapOvr>
    <a:masterClrMapping/>
  </p:clrMapOvr>
  <p:transition advTm="247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832610" y="564515"/>
            <a:ext cx="7124065" cy="645160"/>
          </a:xfrm>
          <a:prstGeom prst="rect">
            <a:avLst/>
          </a:prstGeom>
          <a:noFill/>
        </p:spPr>
        <p:txBody>
          <a:bodyPr wrap="square" rtlCol="0">
            <a:spAutoFit/>
          </a:bodyPr>
          <a:p>
            <a:pPr algn="l"/>
            <a:r>
              <a:rPr lang="zh-CN" altLang="en-US" sz="3600" b="1">
                <a:solidFill>
                  <a:srgbClr val="A7967F"/>
                </a:solidFill>
                <a:latin typeface="方正兰亭刊宋_GBK" panose="02000000000000000000" charset="-122"/>
                <a:ea typeface="方正兰亭刊宋_GBK" panose="02000000000000000000" charset="-122"/>
              </a:rPr>
              <a:t>使用错误包装函数检查代码错误</a:t>
            </a:r>
            <a:endParaRPr lang="zh-CN" altLang="en-US" sz="3600" b="1">
              <a:solidFill>
                <a:srgbClr val="A7967F"/>
              </a:solidFill>
              <a:latin typeface="方正兰亭刊宋_GBK" panose="02000000000000000000" charset="-122"/>
              <a:ea typeface="方正兰亭刊宋_GBK" panose="02000000000000000000" charset="-122"/>
            </a:endParaRPr>
          </a:p>
        </p:txBody>
      </p:sp>
      <p:grpSp>
        <p:nvGrpSpPr>
          <p:cNvPr id="23" name="组合 22"/>
          <p:cNvGrpSpPr/>
          <p:nvPr/>
        </p:nvGrpSpPr>
        <p:grpSpPr>
          <a:xfrm>
            <a:off x="517525" y="414020"/>
            <a:ext cx="1362292" cy="915850"/>
            <a:chOff x="7249" y="2493"/>
            <a:chExt cx="5358" cy="3601"/>
          </a:xfrm>
        </p:grpSpPr>
        <p:sp>
          <p:nvSpPr>
            <p:cNvPr id="27" name="文本框 26"/>
            <p:cNvSpPr txBox="1"/>
            <p:nvPr/>
          </p:nvSpPr>
          <p:spPr>
            <a:xfrm>
              <a:off x="8066" y="2626"/>
              <a:ext cx="2498" cy="3263"/>
            </a:xfrm>
            <a:prstGeom prst="rect">
              <a:avLst/>
            </a:prstGeom>
            <a:noFill/>
          </p:spPr>
          <p:txBody>
            <a:bodyPr wrap="square" rtlCol="0">
              <a:spAutoFit/>
            </a:bodyPr>
            <a:p>
              <a:pPr algn="dist"/>
              <a:r>
                <a:rPr lang="zh-CN" altLang="en-US" sz="4800">
                  <a:solidFill>
                    <a:srgbClr val="A7967F"/>
                  </a:solidFill>
                  <a:latin typeface="方正宋刻本秀楷_GBK" panose="02000000000000000000" charset="-122"/>
                  <a:ea typeface="方正宋刻本秀楷_GBK" panose="02000000000000000000" charset="-122"/>
                </a:rPr>
                <a:t>叁</a:t>
              </a:r>
              <a:endParaRPr lang="zh-CN" altLang="en-US" sz="4800">
                <a:solidFill>
                  <a:srgbClr val="A7967F"/>
                </a:solidFill>
                <a:latin typeface="方正宋刻本秀楷_GBK" panose="02000000000000000000" charset="-122"/>
                <a:ea typeface="方正宋刻本秀楷_GBK" panose="02000000000000000000" charset="-122"/>
              </a:endParaRPr>
            </a:p>
          </p:txBody>
        </p:sp>
        <p:grpSp>
          <p:nvGrpSpPr>
            <p:cNvPr id="28" name="组合 27"/>
            <p:cNvGrpSpPr/>
            <p:nvPr/>
          </p:nvGrpSpPr>
          <p:grpSpPr>
            <a:xfrm rot="0">
              <a:off x="7249" y="2493"/>
              <a:ext cx="5358" cy="3601"/>
              <a:chOff x="4702" y="3271"/>
              <a:chExt cx="7588" cy="5099"/>
            </a:xfrm>
          </p:grpSpPr>
          <p:grpSp>
            <p:nvGrpSpPr>
              <p:cNvPr id="29" name="组合 28"/>
              <p:cNvGrpSpPr/>
              <p:nvPr/>
            </p:nvGrpSpPr>
            <p:grpSpPr>
              <a:xfrm rot="2700000">
                <a:off x="4990" y="2983"/>
                <a:ext cx="5099" cy="5675"/>
                <a:chOff x="2213" y="2113"/>
                <a:chExt cx="6006" cy="6684"/>
              </a:xfrm>
            </p:grpSpPr>
            <p:sp>
              <p:nvSpPr>
                <p:cNvPr id="14" name="任意多边形 13"/>
                <p:cNvSpPr/>
                <p:nvPr/>
              </p:nvSpPr>
              <p:spPr>
                <a:xfrm>
                  <a:off x="2542" y="2645"/>
                  <a:ext cx="5677" cy="5656"/>
                </a:xfrm>
                <a:custGeom>
                  <a:avLst/>
                  <a:gdLst>
                    <a:gd name="connsiteX0" fmla="*/ 4820 w 4820"/>
                    <a:gd name="connsiteY0" fmla="*/ 2391 h 4802"/>
                    <a:gd name="connsiteX1" fmla="*/ 2410 w 4820"/>
                    <a:gd name="connsiteY1" fmla="*/ 4802 h 4802"/>
                    <a:gd name="connsiteX2" fmla="*/ 0 w 4820"/>
                    <a:gd name="connsiteY2" fmla="*/ 2391 h 4802"/>
                    <a:gd name="connsiteX3" fmla="*/ 2414 w 4820"/>
                    <a:gd name="connsiteY3" fmla="*/ 3 h 4802"/>
                    <a:gd name="connsiteX4" fmla="*/ 4261 w 4820"/>
                    <a:gd name="connsiteY4" fmla="*/ 868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0" h="4802">
                      <a:moveTo>
                        <a:pt x="4820" y="2391"/>
                      </a:moveTo>
                      <a:cubicBezTo>
                        <a:pt x="4820" y="3722"/>
                        <a:pt x="3741" y="4802"/>
                        <a:pt x="2410" y="4802"/>
                      </a:cubicBezTo>
                      <a:cubicBezTo>
                        <a:pt x="1079" y="4802"/>
                        <a:pt x="0" y="3722"/>
                        <a:pt x="0" y="2391"/>
                      </a:cubicBezTo>
                      <a:cubicBezTo>
                        <a:pt x="13" y="975"/>
                        <a:pt x="1286" y="-65"/>
                        <a:pt x="2414" y="3"/>
                      </a:cubicBezTo>
                      <a:cubicBezTo>
                        <a:pt x="3542" y="71"/>
                        <a:pt x="4105" y="655"/>
                        <a:pt x="4261" y="868"/>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15" name="任意多边形 14"/>
                <p:cNvSpPr/>
                <p:nvPr/>
              </p:nvSpPr>
              <p:spPr>
                <a:xfrm>
                  <a:off x="2213" y="2293"/>
                  <a:ext cx="3167" cy="6334"/>
                </a:xfrm>
                <a:custGeom>
                  <a:avLst/>
                  <a:gdLst>
                    <a:gd name="connsiteX0" fmla="*/ 3167 w 3167"/>
                    <a:gd name="connsiteY0" fmla="*/ 6334 h 6334"/>
                    <a:gd name="connsiteX1" fmla="*/ 0 w 3167"/>
                    <a:gd name="connsiteY1" fmla="*/ 3167 h 6334"/>
                    <a:gd name="connsiteX2" fmla="*/ 3167 w 3167"/>
                    <a:gd name="connsiteY2" fmla="*/ 0 h 6334"/>
                  </a:gdLst>
                  <a:ahLst/>
                  <a:cxnLst>
                    <a:cxn ang="0">
                      <a:pos x="connsiteX0" y="connsiteY0"/>
                    </a:cxn>
                    <a:cxn ang="0">
                      <a:pos x="connsiteX1" y="connsiteY1"/>
                    </a:cxn>
                    <a:cxn ang="0">
                      <a:pos x="connsiteX2" y="connsiteY2"/>
                    </a:cxn>
                  </a:cxnLst>
                  <a:rect l="l" t="t" r="r" b="b"/>
                  <a:pathLst>
                    <a:path w="3167" h="6334">
                      <a:moveTo>
                        <a:pt x="3167" y="6334"/>
                      </a:moveTo>
                      <a:cubicBezTo>
                        <a:pt x="1418" y="6334"/>
                        <a:pt x="0" y="4916"/>
                        <a:pt x="0" y="3167"/>
                      </a:cubicBezTo>
                      <a:cubicBezTo>
                        <a:pt x="0" y="1418"/>
                        <a:pt x="1418" y="0"/>
                        <a:pt x="3167" y="0"/>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16" name="椭圆 15"/>
                <p:cNvSpPr/>
                <p:nvPr/>
              </p:nvSpPr>
              <p:spPr>
                <a:xfrm>
                  <a:off x="5380" y="2113"/>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20" name="椭圆 19"/>
                <p:cNvSpPr/>
                <p:nvPr/>
              </p:nvSpPr>
              <p:spPr>
                <a:xfrm>
                  <a:off x="5380" y="8461"/>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grpSp>
          <p:pic>
            <p:nvPicPr>
              <p:cNvPr id="21" name="图片 20" descr="5b754e2ddb5aa"/>
              <p:cNvPicPr>
                <a:picLocks noChangeAspect="1"/>
              </p:cNvPicPr>
              <p:nvPr/>
            </p:nvPicPr>
            <p:blipFill>
              <a:blip r:embed="rId1"/>
              <a:stretch>
                <a:fillRect/>
              </a:stretch>
            </p:blipFill>
            <p:spPr>
              <a:xfrm>
                <a:off x="7835" y="6052"/>
                <a:ext cx="4455" cy="1771"/>
              </a:xfrm>
              <a:prstGeom prst="rect">
                <a:avLst/>
              </a:prstGeom>
            </p:spPr>
          </p:pic>
        </p:grpSp>
      </p:grpSp>
      <p:pic>
        <p:nvPicPr>
          <p:cNvPr id="24" name="图片 23" descr="5b754e2ddb4d2"/>
          <p:cNvPicPr>
            <a:picLocks noChangeAspect="1"/>
          </p:cNvPicPr>
          <p:nvPr/>
        </p:nvPicPr>
        <p:blipFill>
          <a:blip r:embed="rId2"/>
          <a:stretch>
            <a:fillRect/>
          </a:stretch>
        </p:blipFill>
        <p:spPr>
          <a:xfrm>
            <a:off x="8514080" y="5801360"/>
            <a:ext cx="3671570" cy="1082040"/>
          </a:xfrm>
          <a:prstGeom prst="rect">
            <a:avLst/>
          </a:prstGeom>
        </p:spPr>
      </p:pic>
      <p:pic>
        <p:nvPicPr>
          <p:cNvPr id="25" name="图片 24" descr="5b754e2ddb327"/>
          <p:cNvPicPr>
            <a:picLocks noChangeAspect="1"/>
          </p:cNvPicPr>
          <p:nvPr/>
        </p:nvPicPr>
        <p:blipFill>
          <a:blip r:embed="rId3"/>
          <a:stretch>
            <a:fillRect/>
          </a:stretch>
        </p:blipFill>
        <p:spPr>
          <a:xfrm>
            <a:off x="9364345" y="-118745"/>
            <a:ext cx="2827655" cy="1927225"/>
          </a:xfrm>
          <a:prstGeom prst="rect">
            <a:avLst/>
          </a:prstGeom>
        </p:spPr>
      </p:pic>
      <p:sp>
        <p:nvSpPr>
          <p:cNvPr id="5" name="文本框 4"/>
          <p:cNvSpPr txBox="1"/>
          <p:nvPr/>
        </p:nvSpPr>
        <p:spPr>
          <a:xfrm>
            <a:off x="320040" y="1543685"/>
            <a:ext cx="11781790" cy="2245360"/>
          </a:xfrm>
          <a:prstGeom prst="rect">
            <a:avLst/>
          </a:prstGeom>
          <a:noFill/>
        </p:spPr>
        <p:txBody>
          <a:bodyPr wrap="square" rtlCol="0">
            <a:spAutoFit/>
          </a:bodyPr>
          <a:p>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·Unix</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系统级函数遇到错误时通常会返回</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-1</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并且设置全局整数变量</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errno</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来表示什么出错了，而</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stderror</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函数返回一个文本串描述了和某个</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errno</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值相关联的函数，可以通过定义错误报告函数和错误处理包装函数来简化错误处理：</a:t>
            </a:r>
            <a:endPar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a:p>
            <a:endPar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p:txBody>
      </p:sp>
      <p:pic>
        <p:nvPicPr>
          <p:cNvPr id="6" name="图片 5" descr="{I$_HDJ)TIKE~PHPOKQLUHA"/>
          <p:cNvPicPr>
            <a:picLocks noChangeAspect="1"/>
          </p:cNvPicPr>
          <p:nvPr/>
        </p:nvPicPr>
        <p:blipFill>
          <a:blip r:embed="rId4"/>
          <a:stretch>
            <a:fillRect/>
          </a:stretch>
        </p:blipFill>
        <p:spPr>
          <a:xfrm>
            <a:off x="4986655" y="2989580"/>
            <a:ext cx="7115175" cy="3800475"/>
          </a:xfrm>
          <a:prstGeom prst="rect">
            <a:avLst/>
          </a:prstGeom>
        </p:spPr>
      </p:pic>
      <p:sp>
        <p:nvSpPr>
          <p:cNvPr id="7" name="文本框 6"/>
          <p:cNvSpPr txBox="1"/>
          <p:nvPr/>
        </p:nvSpPr>
        <p:spPr>
          <a:xfrm>
            <a:off x="361315" y="3423920"/>
            <a:ext cx="4351655" cy="3538220"/>
          </a:xfrm>
          <a:prstGeom prst="rect">
            <a:avLst/>
          </a:prstGeom>
          <a:noFill/>
        </p:spPr>
        <p:txBody>
          <a:bodyPr wrap="square" rtlCol="0">
            <a:spAutoFit/>
          </a:bodyPr>
          <a:p>
            <a:r>
              <a:rPr lang="en-US" altLang="zh-CN" sz="2800" b="1">
                <a:latin typeface="华文楷体" panose="02010600040101010101" charset="-122"/>
                <a:ea typeface="华文楷体" panose="02010600040101010101" charset="-122"/>
              </a:rPr>
              <a:t>·</a:t>
            </a:r>
            <a:r>
              <a:rPr lang="zh-CN" altLang="en-US" sz="2800" b="1">
                <a:latin typeface="华文楷体" panose="02010600040101010101" charset="-122"/>
                <a:ea typeface="华文楷体" panose="02010600040101010101" charset="-122"/>
              </a:rPr>
              <a:t>对于基本的系统函数，我们定义有相同参数的首字母大写的对应函数，然后调用基本函数，检查错误，有任何问题就终止，这样就可以通过调用错误处理包装函数简洁的处理错误。</a:t>
            </a:r>
            <a:endParaRPr lang="zh-CN" altLang="en-US" sz="2800" b="1">
              <a:latin typeface="华文楷体" panose="02010600040101010101" charset="-122"/>
              <a:ea typeface="华文楷体" panose="02010600040101010101" charset="-122"/>
            </a:endParaRPr>
          </a:p>
        </p:txBody>
      </p:sp>
      <p:pic>
        <p:nvPicPr>
          <p:cNvPr id="8" name="Picture 2" descr="C:\Users\ADMINI~1\AppData\Local\Temp\360zip$Temp\360$6\标志与中英文校名组合规范_左右.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310580" y="582967"/>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6"/>
    </p:custDataLst>
  </p:cSld>
  <p:clrMapOvr>
    <a:masterClrMapping/>
  </p:clrMapOvr>
  <p:transition advTm="3431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 name="图片 15" descr="5b754e2ddb611"/>
          <p:cNvPicPr>
            <a:picLocks noChangeAspect="1"/>
          </p:cNvPicPr>
          <p:nvPr/>
        </p:nvPicPr>
        <p:blipFill>
          <a:blip r:embed="rId1"/>
          <a:stretch>
            <a:fillRect/>
          </a:stretch>
        </p:blipFill>
        <p:spPr>
          <a:xfrm>
            <a:off x="0" y="-17145"/>
            <a:ext cx="3130550" cy="3105785"/>
          </a:xfrm>
          <a:prstGeom prst="rect">
            <a:avLst/>
          </a:prstGeom>
        </p:spPr>
      </p:pic>
      <p:grpSp>
        <p:nvGrpSpPr>
          <p:cNvPr id="14" name="组合 13"/>
          <p:cNvGrpSpPr/>
          <p:nvPr/>
        </p:nvGrpSpPr>
        <p:grpSpPr>
          <a:xfrm>
            <a:off x="4159885" y="1583055"/>
            <a:ext cx="3872230" cy="3657600"/>
            <a:chOff x="6915" y="2493"/>
            <a:chExt cx="6098" cy="5760"/>
          </a:xfrm>
        </p:grpSpPr>
        <p:sp>
          <p:nvSpPr>
            <p:cNvPr id="3" name="文本框 2"/>
            <p:cNvSpPr txBox="1"/>
            <p:nvPr/>
          </p:nvSpPr>
          <p:spPr>
            <a:xfrm>
              <a:off x="6915" y="6946"/>
              <a:ext cx="6098" cy="1307"/>
            </a:xfrm>
            <a:prstGeom prst="rect">
              <a:avLst/>
            </a:prstGeom>
            <a:noFill/>
          </p:spPr>
          <p:txBody>
            <a:bodyPr wrap="square" rtlCol="0">
              <a:spAutoFit/>
            </a:bodyPr>
            <a:p>
              <a:pPr algn="ctr"/>
              <a:r>
                <a:rPr lang="zh-CN" altLang="en-US" sz="4800" b="1">
                  <a:latin typeface="华文新魏" panose="02010800040101010101" charset="-122"/>
                  <a:ea typeface="华文新魏" panose="02010800040101010101" charset="-122"/>
                </a:rPr>
                <a:t>进程控制</a:t>
              </a:r>
              <a:endParaRPr lang="zh-CN" altLang="en-US" sz="4800" b="1">
                <a:latin typeface="华文新魏" panose="02010800040101010101" charset="-122"/>
                <a:ea typeface="华文新魏" panose="02010800040101010101" charset="-122"/>
              </a:endParaRPr>
            </a:p>
          </p:txBody>
        </p:sp>
        <p:sp>
          <p:nvSpPr>
            <p:cNvPr id="6" name="文本框 5"/>
            <p:cNvSpPr txBox="1"/>
            <p:nvPr/>
          </p:nvSpPr>
          <p:spPr>
            <a:xfrm>
              <a:off x="8430" y="2626"/>
              <a:ext cx="2498" cy="3488"/>
            </a:xfrm>
            <a:prstGeom prst="rect">
              <a:avLst/>
            </a:prstGeom>
            <a:noFill/>
          </p:spPr>
          <p:txBody>
            <a:bodyPr wrap="square" rtlCol="0">
              <a:spAutoFit/>
            </a:bodyPr>
            <a:p>
              <a:pPr algn="dist"/>
              <a:r>
                <a:rPr lang="zh-CN" altLang="en-US" sz="13800">
                  <a:solidFill>
                    <a:srgbClr val="A7967F"/>
                  </a:solidFill>
                  <a:latin typeface="方正宋刻本秀楷_GBK" panose="02000000000000000000" charset="-122"/>
                  <a:ea typeface="方正宋刻本秀楷_GBK" panose="02000000000000000000" charset="-122"/>
                </a:rPr>
                <a:t>肆</a:t>
              </a:r>
              <a:endParaRPr lang="zh-CN" altLang="en-US" sz="13800">
                <a:solidFill>
                  <a:srgbClr val="A7967F"/>
                </a:solidFill>
                <a:latin typeface="方正宋刻本秀楷_GBK" panose="02000000000000000000" charset="-122"/>
                <a:ea typeface="方正宋刻本秀楷_GBK" panose="02000000000000000000" charset="-122"/>
              </a:endParaRPr>
            </a:p>
          </p:txBody>
        </p:sp>
        <p:grpSp>
          <p:nvGrpSpPr>
            <p:cNvPr id="12" name="组合 11"/>
            <p:cNvGrpSpPr/>
            <p:nvPr/>
          </p:nvGrpSpPr>
          <p:grpSpPr>
            <a:xfrm>
              <a:off x="7613" y="2493"/>
              <a:ext cx="5270" cy="3600"/>
              <a:chOff x="4702" y="3271"/>
              <a:chExt cx="7463" cy="5098"/>
            </a:xfrm>
          </p:grpSpPr>
          <p:grpSp>
            <p:nvGrpSpPr>
              <p:cNvPr id="9" name="组合 8"/>
              <p:cNvGrpSpPr/>
              <p:nvPr/>
            </p:nvGrpSpPr>
            <p:grpSpPr>
              <a:xfrm rot="2700000">
                <a:off x="4990" y="2983"/>
                <a:ext cx="5099" cy="5675"/>
                <a:chOff x="2213" y="2113"/>
                <a:chExt cx="6006" cy="6684"/>
              </a:xfrm>
            </p:grpSpPr>
            <p:sp>
              <p:nvSpPr>
                <p:cNvPr id="20" name="任意多边形 19"/>
                <p:cNvSpPr/>
                <p:nvPr/>
              </p:nvSpPr>
              <p:spPr>
                <a:xfrm>
                  <a:off x="2542" y="2645"/>
                  <a:ext cx="5677" cy="5656"/>
                </a:xfrm>
                <a:custGeom>
                  <a:avLst/>
                  <a:gdLst>
                    <a:gd name="connsiteX0" fmla="*/ 4820 w 4820"/>
                    <a:gd name="connsiteY0" fmla="*/ 2391 h 4802"/>
                    <a:gd name="connsiteX1" fmla="*/ 2410 w 4820"/>
                    <a:gd name="connsiteY1" fmla="*/ 4802 h 4802"/>
                    <a:gd name="connsiteX2" fmla="*/ 0 w 4820"/>
                    <a:gd name="connsiteY2" fmla="*/ 2391 h 4802"/>
                    <a:gd name="connsiteX3" fmla="*/ 2414 w 4820"/>
                    <a:gd name="connsiteY3" fmla="*/ 3 h 4802"/>
                    <a:gd name="connsiteX4" fmla="*/ 4261 w 4820"/>
                    <a:gd name="connsiteY4" fmla="*/ 868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0" h="4802">
                      <a:moveTo>
                        <a:pt x="4820" y="2391"/>
                      </a:moveTo>
                      <a:cubicBezTo>
                        <a:pt x="4820" y="3722"/>
                        <a:pt x="3741" y="4802"/>
                        <a:pt x="2410" y="4802"/>
                      </a:cubicBezTo>
                      <a:cubicBezTo>
                        <a:pt x="1079" y="4802"/>
                        <a:pt x="0" y="3722"/>
                        <a:pt x="0" y="2391"/>
                      </a:cubicBezTo>
                      <a:cubicBezTo>
                        <a:pt x="13" y="975"/>
                        <a:pt x="1286" y="-65"/>
                        <a:pt x="2414" y="3"/>
                      </a:cubicBezTo>
                      <a:cubicBezTo>
                        <a:pt x="3542" y="71"/>
                        <a:pt x="4105" y="655"/>
                        <a:pt x="4261" y="868"/>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任意多边形 20"/>
                <p:cNvSpPr/>
                <p:nvPr/>
              </p:nvSpPr>
              <p:spPr>
                <a:xfrm>
                  <a:off x="2213" y="2293"/>
                  <a:ext cx="3167" cy="6334"/>
                </a:xfrm>
                <a:custGeom>
                  <a:avLst/>
                  <a:gdLst>
                    <a:gd name="connsiteX0" fmla="*/ 3167 w 3167"/>
                    <a:gd name="connsiteY0" fmla="*/ 6334 h 6334"/>
                    <a:gd name="connsiteX1" fmla="*/ 0 w 3167"/>
                    <a:gd name="connsiteY1" fmla="*/ 3167 h 6334"/>
                    <a:gd name="connsiteX2" fmla="*/ 3167 w 3167"/>
                    <a:gd name="connsiteY2" fmla="*/ 0 h 6334"/>
                  </a:gdLst>
                  <a:ahLst/>
                  <a:cxnLst>
                    <a:cxn ang="0">
                      <a:pos x="connsiteX0" y="connsiteY0"/>
                    </a:cxn>
                    <a:cxn ang="0">
                      <a:pos x="connsiteX1" y="connsiteY1"/>
                    </a:cxn>
                    <a:cxn ang="0">
                      <a:pos x="connsiteX2" y="connsiteY2"/>
                    </a:cxn>
                  </a:cxnLst>
                  <a:rect l="l" t="t" r="r" b="b"/>
                  <a:pathLst>
                    <a:path w="3167" h="6334">
                      <a:moveTo>
                        <a:pt x="3167" y="6334"/>
                      </a:moveTo>
                      <a:cubicBezTo>
                        <a:pt x="1418" y="6334"/>
                        <a:pt x="0" y="4916"/>
                        <a:pt x="0" y="3167"/>
                      </a:cubicBezTo>
                      <a:cubicBezTo>
                        <a:pt x="0" y="1418"/>
                        <a:pt x="1418" y="0"/>
                        <a:pt x="3167" y="0"/>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椭圆 21"/>
                <p:cNvSpPr/>
                <p:nvPr/>
              </p:nvSpPr>
              <p:spPr>
                <a:xfrm>
                  <a:off x="5380" y="2113"/>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椭圆 22"/>
                <p:cNvSpPr/>
                <p:nvPr/>
              </p:nvSpPr>
              <p:spPr>
                <a:xfrm>
                  <a:off x="5380" y="8461"/>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25" name="图片 24" descr="5b754e2ddb5aa"/>
              <p:cNvPicPr>
                <a:picLocks noChangeAspect="1"/>
              </p:cNvPicPr>
              <p:nvPr/>
            </p:nvPicPr>
            <p:blipFill>
              <a:blip r:embed="rId2"/>
              <a:stretch>
                <a:fillRect/>
              </a:stretch>
            </p:blipFill>
            <p:spPr>
              <a:xfrm>
                <a:off x="7711" y="5953"/>
                <a:ext cx="4455" cy="1771"/>
              </a:xfrm>
              <a:prstGeom prst="rect">
                <a:avLst/>
              </a:prstGeom>
            </p:spPr>
          </p:pic>
        </p:grpSp>
      </p:grpSp>
      <p:pic>
        <p:nvPicPr>
          <p:cNvPr id="13" name="图片 12" descr="5b754e2ddb4d2"/>
          <p:cNvPicPr>
            <a:picLocks noChangeAspect="1"/>
          </p:cNvPicPr>
          <p:nvPr/>
        </p:nvPicPr>
        <p:blipFill>
          <a:blip r:embed="rId3"/>
          <a:stretch>
            <a:fillRect/>
          </a:stretch>
        </p:blipFill>
        <p:spPr>
          <a:xfrm>
            <a:off x="7230110" y="5422900"/>
            <a:ext cx="4955540" cy="1460500"/>
          </a:xfrm>
          <a:prstGeom prst="rect">
            <a:avLst/>
          </a:prstGeom>
        </p:spPr>
      </p:pic>
      <p:pic>
        <p:nvPicPr>
          <p:cNvPr id="8" name="Picture 2" descr="C:\Users\ADMINI~1\AppData\Local\Temp\360zip$Temp\360$6\标志与中英文校名组合规范_左右.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10580" y="582967"/>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5"/>
    </p:custDataLst>
  </p:cSld>
  <p:clrMapOvr>
    <a:masterClrMapping/>
  </p:clrMapOvr>
  <p:transition advTm="468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1652270" y="2914015"/>
            <a:ext cx="594360" cy="582295"/>
          </a:xfrm>
          <a:prstGeom prst="rect">
            <a:avLst/>
          </a:prstGeom>
          <a:solidFill>
            <a:srgbClr val="A796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a:off x="6368415" y="2914015"/>
            <a:ext cx="594360" cy="582295"/>
          </a:xfrm>
          <a:prstGeom prst="rect">
            <a:avLst/>
          </a:prstGeom>
          <a:solidFill>
            <a:srgbClr val="A796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1652270" y="4351655"/>
            <a:ext cx="594360" cy="582295"/>
          </a:xfrm>
          <a:prstGeom prst="rect">
            <a:avLst/>
          </a:prstGeom>
          <a:solidFill>
            <a:srgbClr val="A796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6368415" y="4351655"/>
            <a:ext cx="594360" cy="582295"/>
          </a:xfrm>
          <a:prstGeom prst="rect">
            <a:avLst/>
          </a:prstGeom>
          <a:solidFill>
            <a:srgbClr val="A796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2422525" y="2874010"/>
            <a:ext cx="3491865" cy="645160"/>
          </a:xfrm>
          <a:prstGeom prst="rect">
            <a:avLst/>
          </a:prstGeom>
          <a:noFill/>
        </p:spPr>
        <p:txBody>
          <a:bodyPr wrap="square" rtlCol="0">
            <a:spAutoFit/>
          </a:bodyPr>
          <a:p>
            <a:pPr algn="l"/>
            <a:r>
              <a:rPr lang="zh-CN" altLang="en-US" sz="3600">
                <a:latin typeface="华文行楷" panose="02010800040101010101" charset="-122"/>
                <a:ea typeface="华文行楷" panose="02010800040101010101" charset="-122"/>
              </a:rPr>
              <a:t>异常</a:t>
            </a:r>
            <a:endParaRPr lang="zh-CN" altLang="en-US" sz="3600">
              <a:latin typeface="华文行楷" panose="02010800040101010101" charset="-122"/>
              <a:ea typeface="华文行楷" panose="02010800040101010101" charset="-122"/>
            </a:endParaRPr>
          </a:p>
        </p:txBody>
      </p:sp>
      <p:sp>
        <p:nvSpPr>
          <p:cNvPr id="4" name="文本框 3"/>
          <p:cNvSpPr txBox="1"/>
          <p:nvPr/>
        </p:nvSpPr>
        <p:spPr>
          <a:xfrm>
            <a:off x="1630045" y="2972435"/>
            <a:ext cx="645160" cy="460375"/>
          </a:xfrm>
          <a:prstGeom prst="rect">
            <a:avLst/>
          </a:prstGeom>
          <a:noFill/>
        </p:spPr>
        <p:txBody>
          <a:bodyPr wrap="square" rtlCol="0">
            <a:spAutoFit/>
          </a:bodyPr>
          <a:p>
            <a:pPr algn="ctr"/>
            <a:r>
              <a:rPr lang="en-US" sz="2400">
                <a:latin typeface="方正兰亭刊宋_GBK" panose="02000000000000000000" charset="-122"/>
                <a:ea typeface="方正兰亭刊宋_GBK" panose="02000000000000000000" charset="-122"/>
              </a:rPr>
              <a:t>01</a:t>
            </a:r>
            <a:endParaRPr lang="en-US" sz="2400">
              <a:latin typeface="方正兰亭刊宋_GBK" panose="02000000000000000000" charset="-122"/>
              <a:ea typeface="方正兰亭刊宋_GBK" panose="02000000000000000000" charset="-122"/>
            </a:endParaRPr>
          </a:p>
        </p:txBody>
      </p:sp>
      <p:sp>
        <p:nvSpPr>
          <p:cNvPr id="23" name="文本框 22"/>
          <p:cNvSpPr txBox="1"/>
          <p:nvPr/>
        </p:nvSpPr>
        <p:spPr>
          <a:xfrm>
            <a:off x="6994525" y="2874010"/>
            <a:ext cx="3491865" cy="645160"/>
          </a:xfrm>
          <a:prstGeom prst="rect">
            <a:avLst/>
          </a:prstGeom>
          <a:noFill/>
        </p:spPr>
        <p:txBody>
          <a:bodyPr wrap="square" rtlCol="0">
            <a:spAutoFit/>
          </a:bodyPr>
          <a:p>
            <a:pPr algn="l"/>
            <a:r>
              <a:rPr lang="zh-CN" altLang="en-US" sz="3600">
                <a:latin typeface="华文行楷" panose="02010800040101010101" charset="-122"/>
                <a:ea typeface="华文行楷" panose="02010800040101010101" charset="-122"/>
              </a:rPr>
              <a:t>进程</a:t>
            </a:r>
            <a:endParaRPr lang="zh-CN" altLang="en-US" sz="3600">
              <a:latin typeface="华文行楷" panose="02010800040101010101" charset="-122"/>
              <a:ea typeface="华文行楷" panose="02010800040101010101" charset="-122"/>
            </a:endParaRPr>
          </a:p>
        </p:txBody>
      </p:sp>
      <p:sp>
        <p:nvSpPr>
          <p:cNvPr id="25" name="文本框 24"/>
          <p:cNvSpPr txBox="1"/>
          <p:nvPr/>
        </p:nvSpPr>
        <p:spPr>
          <a:xfrm>
            <a:off x="6317615" y="2974975"/>
            <a:ext cx="645160" cy="460375"/>
          </a:xfrm>
          <a:prstGeom prst="rect">
            <a:avLst/>
          </a:prstGeom>
          <a:noFill/>
        </p:spPr>
        <p:txBody>
          <a:bodyPr wrap="square" rtlCol="0">
            <a:spAutoFit/>
          </a:bodyPr>
          <a:p>
            <a:pPr algn="ctr"/>
            <a:r>
              <a:rPr lang="en-US" sz="2400">
                <a:latin typeface="方正兰亭刊宋_GBK" panose="02000000000000000000" charset="-122"/>
                <a:ea typeface="方正兰亭刊宋_GBK" panose="02000000000000000000" charset="-122"/>
              </a:rPr>
              <a:t>02</a:t>
            </a:r>
            <a:endParaRPr lang="en-US" sz="2400">
              <a:latin typeface="方正兰亭刊宋_GBK" panose="02000000000000000000" charset="-122"/>
              <a:ea typeface="方正兰亭刊宋_GBK" panose="02000000000000000000" charset="-122"/>
            </a:endParaRPr>
          </a:p>
        </p:txBody>
      </p:sp>
      <p:sp>
        <p:nvSpPr>
          <p:cNvPr id="31" name="文本框 30"/>
          <p:cNvSpPr txBox="1"/>
          <p:nvPr/>
        </p:nvSpPr>
        <p:spPr>
          <a:xfrm>
            <a:off x="2422525" y="4283710"/>
            <a:ext cx="3885565" cy="645160"/>
          </a:xfrm>
          <a:prstGeom prst="rect">
            <a:avLst/>
          </a:prstGeom>
          <a:noFill/>
        </p:spPr>
        <p:txBody>
          <a:bodyPr wrap="square" rtlCol="0">
            <a:spAutoFit/>
          </a:bodyPr>
          <a:p>
            <a:pPr algn="l"/>
            <a:r>
              <a:rPr lang="zh-CN" altLang="en-US" sz="3600">
                <a:latin typeface="华文行楷" panose="02010800040101010101" charset="-122"/>
                <a:ea typeface="华文行楷" panose="02010800040101010101" charset="-122"/>
              </a:rPr>
              <a:t>系统调用错误处理</a:t>
            </a:r>
            <a:endParaRPr lang="zh-CN" altLang="en-US" sz="3600">
              <a:latin typeface="华文行楷" panose="02010800040101010101" charset="-122"/>
              <a:ea typeface="华文行楷" panose="02010800040101010101" charset="-122"/>
            </a:endParaRPr>
          </a:p>
        </p:txBody>
      </p:sp>
      <p:sp>
        <p:nvSpPr>
          <p:cNvPr id="33" name="文本框 32"/>
          <p:cNvSpPr txBox="1"/>
          <p:nvPr/>
        </p:nvSpPr>
        <p:spPr>
          <a:xfrm>
            <a:off x="1630045" y="4432300"/>
            <a:ext cx="645160" cy="460375"/>
          </a:xfrm>
          <a:prstGeom prst="rect">
            <a:avLst/>
          </a:prstGeom>
          <a:noFill/>
        </p:spPr>
        <p:txBody>
          <a:bodyPr wrap="square" rtlCol="0">
            <a:spAutoFit/>
          </a:bodyPr>
          <a:p>
            <a:pPr algn="ctr"/>
            <a:r>
              <a:rPr lang="en-US" sz="2400">
                <a:latin typeface="方正兰亭刊宋_GBK" panose="02000000000000000000" charset="-122"/>
                <a:ea typeface="方正兰亭刊宋_GBK" panose="02000000000000000000" charset="-122"/>
              </a:rPr>
              <a:t>03</a:t>
            </a:r>
            <a:endParaRPr lang="en-US" sz="2400">
              <a:latin typeface="方正兰亭刊宋_GBK" panose="02000000000000000000" charset="-122"/>
              <a:ea typeface="方正兰亭刊宋_GBK" panose="02000000000000000000" charset="-122"/>
            </a:endParaRPr>
          </a:p>
        </p:txBody>
      </p:sp>
      <p:sp>
        <p:nvSpPr>
          <p:cNvPr id="39" name="文本框 38"/>
          <p:cNvSpPr txBox="1"/>
          <p:nvPr/>
        </p:nvSpPr>
        <p:spPr>
          <a:xfrm>
            <a:off x="6994525" y="4283710"/>
            <a:ext cx="3491865" cy="645160"/>
          </a:xfrm>
          <a:prstGeom prst="rect">
            <a:avLst/>
          </a:prstGeom>
          <a:noFill/>
        </p:spPr>
        <p:txBody>
          <a:bodyPr wrap="square" rtlCol="0">
            <a:spAutoFit/>
          </a:bodyPr>
          <a:p>
            <a:pPr algn="l"/>
            <a:r>
              <a:rPr lang="zh-CN" altLang="en-US" sz="3600">
                <a:latin typeface="华文行楷" panose="02010800040101010101" charset="-122"/>
                <a:ea typeface="华文行楷" panose="02010800040101010101" charset="-122"/>
              </a:rPr>
              <a:t>进程控制</a:t>
            </a:r>
            <a:endParaRPr lang="zh-CN" altLang="en-US" sz="3600">
              <a:latin typeface="华文行楷" panose="02010800040101010101" charset="-122"/>
              <a:ea typeface="华文行楷" panose="02010800040101010101" charset="-122"/>
            </a:endParaRPr>
          </a:p>
        </p:txBody>
      </p:sp>
      <p:sp>
        <p:nvSpPr>
          <p:cNvPr id="41" name="文本框 40"/>
          <p:cNvSpPr txBox="1"/>
          <p:nvPr/>
        </p:nvSpPr>
        <p:spPr>
          <a:xfrm>
            <a:off x="6349365" y="4412615"/>
            <a:ext cx="645160" cy="460375"/>
          </a:xfrm>
          <a:prstGeom prst="rect">
            <a:avLst/>
          </a:prstGeom>
          <a:noFill/>
        </p:spPr>
        <p:txBody>
          <a:bodyPr wrap="square" rtlCol="0">
            <a:spAutoFit/>
          </a:bodyPr>
          <a:p>
            <a:pPr algn="ctr"/>
            <a:r>
              <a:rPr lang="en-US" sz="2400">
                <a:latin typeface="方正兰亭刊宋_GBK" panose="02000000000000000000" charset="-122"/>
                <a:ea typeface="方正兰亭刊宋_GBK" panose="02000000000000000000" charset="-122"/>
              </a:rPr>
              <a:t>04</a:t>
            </a:r>
            <a:endParaRPr lang="en-US" sz="2400">
              <a:latin typeface="方正兰亭刊宋_GBK" panose="02000000000000000000" charset="-122"/>
              <a:ea typeface="方正兰亭刊宋_GBK" panose="02000000000000000000" charset="-122"/>
            </a:endParaRPr>
          </a:p>
        </p:txBody>
      </p:sp>
      <p:pic>
        <p:nvPicPr>
          <p:cNvPr id="18" name="图片 17" descr="5b754e2ddb3d9"/>
          <p:cNvPicPr>
            <a:picLocks noChangeAspect="1"/>
          </p:cNvPicPr>
          <p:nvPr/>
        </p:nvPicPr>
        <p:blipFill>
          <a:blip r:embed="rId1"/>
          <a:srcRect l="61088" t="23609" b="6030"/>
          <a:stretch>
            <a:fillRect/>
          </a:stretch>
        </p:blipFill>
        <p:spPr>
          <a:xfrm flipH="1">
            <a:off x="6811645" y="-76200"/>
            <a:ext cx="5374005" cy="3303905"/>
          </a:xfrm>
          <a:prstGeom prst="rect">
            <a:avLst/>
          </a:prstGeom>
        </p:spPr>
      </p:pic>
      <p:pic>
        <p:nvPicPr>
          <p:cNvPr id="2" name="图片 1" descr="5b754e2ddb4d2"/>
          <p:cNvPicPr>
            <a:picLocks noChangeAspect="1"/>
          </p:cNvPicPr>
          <p:nvPr/>
        </p:nvPicPr>
        <p:blipFill>
          <a:blip r:embed="rId2"/>
          <a:srcRect b="24746"/>
          <a:stretch>
            <a:fillRect/>
          </a:stretch>
        </p:blipFill>
        <p:spPr>
          <a:xfrm>
            <a:off x="0" y="5801995"/>
            <a:ext cx="4523740" cy="1081405"/>
          </a:xfrm>
          <a:prstGeom prst="rect">
            <a:avLst/>
          </a:prstGeom>
        </p:spPr>
      </p:pic>
      <p:sp>
        <p:nvSpPr>
          <p:cNvPr id="3" name="矩形 2"/>
          <p:cNvSpPr/>
          <p:nvPr/>
        </p:nvSpPr>
        <p:spPr>
          <a:xfrm>
            <a:off x="2806065" y="2023745"/>
            <a:ext cx="6579235" cy="76200"/>
          </a:xfrm>
          <a:prstGeom prst="rect">
            <a:avLst/>
          </a:prstGeom>
          <a:solidFill>
            <a:srgbClr val="A796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2934970" y="1270000"/>
            <a:ext cx="6322060" cy="829945"/>
          </a:xfrm>
          <a:prstGeom prst="rect">
            <a:avLst/>
          </a:prstGeom>
          <a:noFill/>
        </p:spPr>
        <p:txBody>
          <a:bodyPr wrap="square" rtlCol="0">
            <a:spAutoFit/>
          </a:bodyPr>
          <a:p>
            <a:pPr algn="dist"/>
            <a:r>
              <a:rPr lang="zh-CN" altLang="en-US" sz="4800">
                <a:latin typeface="方正兰亭刊宋_GBK" panose="02000000000000000000" charset="-122"/>
                <a:ea typeface="方正兰亭刊宋_GBK" panose="02000000000000000000" charset="-122"/>
              </a:rPr>
              <a:t>目录</a:t>
            </a:r>
            <a:r>
              <a:rPr lang="en-US" altLang="zh-CN" sz="4800">
                <a:latin typeface="方正兰亭刊宋_GBK" panose="02000000000000000000" charset="-122"/>
                <a:ea typeface="方正兰亭刊宋_GBK" panose="02000000000000000000" charset="-122"/>
              </a:rPr>
              <a:t>/CONTENTS</a:t>
            </a:r>
            <a:endParaRPr lang="en-US" altLang="zh-CN" sz="4800">
              <a:latin typeface="方正兰亭刊宋_GBK" panose="02000000000000000000" charset="-122"/>
              <a:ea typeface="方正兰亭刊宋_GBK" panose="02000000000000000000" charset="-122"/>
            </a:endParaRPr>
          </a:p>
        </p:txBody>
      </p:sp>
      <p:pic>
        <p:nvPicPr>
          <p:cNvPr id="11" name="图片 10" descr="5b754e2ddb4d2"/>
          <p:cNvPicPr>
            <a:picLocks noChangeAspect="1"/>
          </p:cNvPicPr>
          <p:nvPr/>
        </p:nvPicPr>
        <p:blipFill>
          <a:blip r:embed="rId3"/>
          <a:stretch>
            <a:fillRect/>
          </a:stretch>
        </p:blipFill>
        <p:spPr>
          <a:xfrm>
            <a:off x="8514080" y="5801360"/>
            <a:ext cx="3671570" cy="1082040"/>
          </a:xfrm>
          <a:prstGeom prst="rect">
            <a:avLst/>
          </a:prstGeom>
        </p:spPr>
      </p:pic>
      <p:pic>
        <p:nvPicPr>
          <p:cNvPr id="34" name="Picture 2" descr="C:\Users\ADMINI~1\AppData\Local\Temp\360zip$Temp\360$6\标志与中英文校名组合规范_左右.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10580" y="582967"/>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5"/>
    </p:custDataLst>
  </p:cSld>
  <p:clrMapOvr>
    <a:masterClrMapping/>
  </p:clrMapOvr>
  <p:transition advTm="161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832610" y="564515"/>
            <a:ext cx="3452495" cy="645160"/>
          </a:xfrm>
          <a:prstGeom prst="rect">
            <a:avLst/>
          </a:prstGeom>
          <a:noFill/>
        </p:spPr>
        <p:txBody>
          <a:bodyPr wrap="square" rtlCol="0">
            <a:spAutoFit/>
          </a:bodyPr>
          <a:p>
            <a:pPr algn="l"/>
            <a:r>
              <a:rPr lang="zh-CN" altLang="en-US" sz="3600" b="1">
                <a:solidFill>
                  <a:srgbClr val="A7967F"/>
                </a:solidFill>
                <a:latin typeface="方正兰亭刊宋_GBK" panose="02000000000000000000" charset="-122"/>
                <a:ea typeface="方正兰亭刊宋_GBK" panose="02000000000000000000" charset="-122"/>
              </a:rPr>
              <a:t>获取进程</a:t>
            </a:r>
            <a:r>
              <a:rPr lang="en-US" altLang="zh-CN" sz="3600" b="1">
                <a:solidFill>
                  <a:srgbClr val="A7967F"/>
                </a:solidFill>
                <a:latin typeface="方正兰亭刊宋_GBK" panose="02000000000000000000" charset="-122"/>
                <a:ea typeface="方正兰亭刊宋_GBK" panose="02000000000000000000" charset="-122"/>
              </a:rPr>
              <a:t>ID</a:t>
            </a:r>
            <a:endParaRPr lang="en-US" altLang="zh-CN" sz="3600" b="1">
              <a:solidFill>
                <a:srgbClr val="A7967F"/>
              </a:solidFill>
              <a:latin typeface="方正兰亭刊宋_GBK" panose="02000000000000000000" charset="-122"/>
              <a:ea typeface="方正兰亭刊宋_GBK" panose="02000000000000000000" charset="-122"/>
            </a:endParaRPr>
          </a:p>
        </p:txBody>
      </p:sp>
      <p:grpSp>
        <p:nvGrpSpPr>
          <p:cNvPr id="27" name="组合 26"/>
          <p:cNvGrpSpPr/>
          <p:nvPr/>
        </p:nvGrpSpPr>
        <p:grpSpPr>
          <a:xfrm>
            <a:off x="517525" y="414020"/>
            <a:ext cx="1362292" cy="915850"/>
            <a:chOff x="7249" y="2493"/>
            <a:chExt cx="5358" cy="3601"/>
          </a:xfrm>
        </p:grpSpPr>
        <p:sp>
          <p:nvSpPr>
            <p:cNvPr id="29" name="文本框 28"/>
            <p:cNvSpPr txBox="1"/>
            <p:nvPr/>
          </p:nvSpPr>
          <p:spPr>
            <a:xfrm>
              <a:off x="8066" y="2626"/>
              <a:ext cx="2498" cy="3263"/>
            </a:xfrm>
            <a:prstGeom prst="rect">
              <a:avLst/>
            </a:prstGeom>
            <a:noFill/>
          </p:spPr>
          <p:txBody>
            <a:bodyPr wrap="square" rtlCol="0">
              <a:spAutoFit/>
            </a:bodyPr>
            <a:p>
              <a:pPr algn="dist"/>
              <a:r>
                <a:rPr lang="zh-CN" altLang="en-US" sz="4800">
                  <a:solidFill>
                    <a:srgbClr val="A7967F"/>
                  </a:solidFill>
                  <a:latin typeface="方正宋刻本秀楷_GBK" panose="02000000000000000000" charset="-122"/>
                  <a:ea typeface="方正宋刻本秀楷_GBK" panose="02000000000000000000" charset="-122"/>
                </a:rPr>
                <a:t>肆</a:t>
              </a:r>
              <a:endParaRPr lang="zh-CN" altLang="en-US" sz="4800">
                <a:solidFill>
                  <a:srgbClr val="A7967F"/>
                </a:solidFill>
                <a:latin typeface="方正宋刻本秀楷_GBK" panose="02000000000000000000" charset="-122"/>
                <a:ea typeface="方正宋刻本秀楷_GBK" panose="02000000000000000000" charset="-122"/>
              </a:endParaRPr>
            </a:p>
          </p:txBody>
        </p:sp>
        <p:grpSp>
          <p:nvGrpSpPr>
            <p:cNvPr id="37" name="组合 36"/>
            <p:cNvGrpSpPr/>
            <p:nvPr/>
          </p:nvGrpSpPr>
          <p:grpSpPr>
            <a:xfrm rot="0">
              <a:off x="7249" y="2493"/>
              <a:ext cx="5358" cy="3601"/>
              <a:chOff x="4702" y="3271"/>
              <a:chExt cx="7588" cy="5099"/>
            </a:xfrm>
          </p:grpSpPr>
          <p:grpSp>
            <p:nvGrpSpPr>
              <p:cNvPr id="38" name="组合 37"/>
              <p:cNvGrpSpPr/>
              <p:nvPr/>
            </p:nvGrpSpPr>
            <p:grpSpPr>
              <a:xfrm rot="2700000">
                <a:off x="4990" y="2983"/>
                <a:ext cx="5099" cy="5675"/>
                <a:chOff x="2213" y="2113"/>
                <a:chExt cx="6006" cy="6684"/>
              </a:xfrm>
            </p:grpSpPr>
            <p:sp>
              <p:nvSpPr>
                <p:cNvPr id="39" name="任意多边形 38"/>
                <p:cNvSpPr/>
                <p:nvPr/>
              </p:nvSpPr>
              <p:spPr>
                <a:xfrm>
                  <a:off x="2542" y="2645"/>
                  <a:ext cx="5677" cy="5656"/>
                </a:xfrm>
                <a:custGeom>
                  <a:avLst/>
                  <a:gdLst>
                    <a:gd name="connsiteX0" fmla="*/ 4820 w 4820"/>
                    <a:gd name="connsiteY0" fmla="*/ 2391 h 4802"/>
                    <a:gd name="connsiteX1" fmla="*/ 2410 w 4820"/>
                    <a:gd name="connsiteY1" fmla="*/ 4802 h 4802"/>
                    <a:gd name="connsiteX2" fmla="*/ 0 w 4820"/>
                    <a:gd name="connsiteY2" fmla="*/ 2391 h 4802"/>
                    <a:gd name="connsiteX3" fmla="*/ 2414 w 4820"/>
                    <a:gd name="connsiteY3" fmla="*/ 3 h 4802"/>
                    <a:gd name="connsiteX4" fmla="*/ 4261 w 4820"/>
                    <a:gd name="connsiteY4" fmla="*/ 868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0" h="4802">
                      <a:moveTo>
                        <a:pt x="4820" y="2391"/>
                      </a:moveTo>
                      <a:cubicBezTo>
                        <a:pt x="4820" y="3722"/>
                        <a:pt x="3741" y="4802"/>
                        <a:pt x="2410" y="4802"/>
                      </a:cubicBezTo>
                      <a:cubicBezTo>
                        <a:pt x="1079" y="4802"/>
                        <a:pt x="0" y="3722"/>
                        <a:pt x="0" y="2391"/>
                      </a:cubicBezTo>
                      <a:cubicBezTo>
                        <a:pt x="13" y="975"/>
                        <a:pt x="1286" y="-65"/>
                        <a:pt x="2414" y="3"/>
                      </a:cubicBezTo>
                      <a:cubicBezTo>
                        <a:pt x="3542" y="71"/>
                        <a:pt x="4105" y="655"/>
                        <a:pt x="4261" y="868"/>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40" name="任意多边形 39"/>
                <p:cNvSpPr/>
                <p:nvPr/>
              </p:nvSpPr>
              <p:spPr>
                <a:xfrm>
                  <a:off x="2213" y="2293"/>
                  <a:ext cx="3167" cy="6334"/>
                </a:xfrm>
                <a:custGeom>
                  <a:avLst/>
                  <a:gdLst>
                    <a:gd name="connsiteX0" fmla="*/ 3167 w 3167"/>
                    <a:gd name="connsiteY0" fmla="*/ 6334 h 6334"/>
                    <a:gd name="connsiteX1" fmla="*/ 0 w 3167"/>
                    <a:gd name="connsiteY1" fmla="*/ 3167 h 6334"/>
                    <a:gd name="connsiteX2" fmla="*/ 3167 w 3167"/>
                    <a:gd name="connsiteY2" fmla="*/ 0 h 6334"/>
                  </a:gdLst>
                  <a:ahLst/>
                  <a:cxnLst>
                    <a:cxn ang="0">
                      <a:pos x="connsiteX0" y="connsiteY0"/>
                    </a:cxn>
                    <a:cxn ang="0">
                      <a:pos x="connsiteX1" y="connsiteY1"/>
                    </a:cxn>
                    <a:cxn ang="0">
                      <a:pos x="connsiteX2" y="connsiteY2"/>
                    </a:cxn>
                  </a:cxnLst>
                  <a:rect l="l" t="t" r="r" b="b"/>
                  <a:pathLst>
                    <a:path w="3167" h="6334">
                      <a:moveTo>
                        <a:pt x="3167" y="6334"/>
                      </a:moveTo>
                      <a:cubicBezTo>
                        <a:pt x="1418" y="6334"/>
                        <a:pt x="0" y="4916"/>
                        <a:pt x="0" y="3167"/>
                      </a:cubicBezTo>
                      <a:cubicBezTo>
                        <a:pt x="0" y="1418"/>
                        <a:pt x="1418" y="0"/>
                        <a:pt x="3167" y="0"/>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44" name="椭圆 43"/>
                <p:cNvSpPr/>
                <p:nvPr/>
              </p:nvSpPr>
              <p:spPr>
                <a:xfrm>
                  <a:off x="5380" y="2113"/>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45" name="椭圆 44"/>
                <p:cNvSpPr/>
                <p:nvPr/>
              </p:nvSpPr>
              <p:spPr>
                <a:xfrm>
                  <a:off x="5380" y="8461"/>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grpSp>
          <p:pic>
            <p:nvPicPr>
              <p:cNvPr id="46" name="图片 45" descr="5b754e2ddb5aa"/>
              <p:cNvPicPr>
                <a:picLocks noChangeAspect="1"/>
              </p:cNvPicPr>
              <p:nvPr/>
            </p:nvPicPr>
            <p:blipFill>
              <a:blip r:embed="rId1"/>
              <a:stretch>
                <a:fillRect/>
              </a:stretch>
            </p:blipFill>
            <p:spPr>
              <a:xfrm>
                <a:off x="7835" y="6052"/>
                <a:ext cx="4455" cy="1771"/>
              </a:xfrm>
              <a:prstGeom prst="rect">
                <a:avLst/>
              </a:prstGeom>
            </p:spPr>
          </p:pic>
        </p:grpSp>
      </p:grpSp>
      <p:pic>
        <p:nvPicPr>
          <p:cNvPr id="28" name="图片 27" descr="5b754e2ddb4d2"/>
          <p:cNvPicPr>
            <a:picLocks noChangeAspect="1"/>
          </p:cNvPicPr>
          <p:nvPr/>
        </p:nvPicPr>
        <p:blipFill>
          <a:blip r:embed="rId2"/>
          <a:stretch>
            <a:fillRect/>
          </a:stretch>
        </p:blipFill>
        <p:spPr>
          <a:xfrm>
            <a:off x="8514080" y="5801360"/>
            <a:ext cx="3671570" cy="1082040"/>
          </a:xfrm>
          <a:prstGeom prst="rect">
            <a:avLst/>
          </a:prstGeom>
        </p:spPr>
      </p:pic>
      <p:pic>
        <p:nvPicPr>
          <p:cNvPr id="30" name="图片 29" descr="5b754e2ddb327"/>
          <p:cNvPicPr>
            <a:picLocks noChangeAspect="1"/>
          </p:cNvPicPr>
          <p:nvPr/>
        </p:nvPicPr>
        <p:blipFill>
          <a:blip r:embed="rId3"/>
          <a:stretch>
            <a:fillRect/>
          </a:stretch>
        </p:blipFill>
        <p:spPr>
          <a:xfrm>
            <a:off x="9364345" y="-118745"/>
            <a:ext cx="2827655" cy="1927225"/>
          </a:xfrm>
          <a:prstGeom prst="rect">
            <a:avLst/>
          </a:prstGeom>
        </p:spPr>
      </p:pic>
      <p:sp>
        <p:nvSpPr>
          <p:cNvPr id="5" name="文本框 4"/>
          <p:cNvSpPr txBox="1"/>
          <p:nvPr/>
        </p:nvSpPr>
        <p:spPr>
          <a:xfrm>
            <a:off x="361315" y="1543685"/>
            <a:ext cx="11781790" cy="1814830"/>
          </a:xfrm>
          <a:prstGeom prst="rect">
            <a:avLst/>
          </a:prstGeom>
          <a:noFill/>
        </p:spPr>
        <p:txBody>
          <a:bodyPr wrap="square" rtlCol="0">
            <a:spAutoFit/>
          </a:bodyPr>
          <a:p>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a:t>
            </a:r>
            <a:r>
              <a:rPr 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每个进程都有唯一的正数进程</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ID</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PID</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），而</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getpid</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函数可以返回调用进程的</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PID</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getppid</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函数可以返回其父进程的</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PID</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，其返回类型为</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pid_t</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，在</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Linux</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系统上定义为</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int</a:t>
            </a:r>
            <a:endPar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a:p>
            <a:endPar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p:txBody>
      </p:sp>
      <p:pic>
        <p:nvPicPr>
          <p:cNvPr id="8" name="Picture 2" descr="C:\Users\ADMINI~1\AppData\Local\Temp\360zip$Temp\360$6\标志与中英文校名组合规范_左右.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10580" y="582967"/>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5"/>
    </p:custDataLst>
  </p:cSld>
  <p:clrMapOvr>
    <a:masterClrMapping/>
  </p:clrMapOvr>
  <p:transition advTm="2449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832610" y="564515"/>
            <a:ext cx="3452495" cy="645160"/>
          </a:xfrm>
          <a:prstGeom prst="rect">
            <a:avLst/>
          </a:prstGeom>
          <a:noFill/>
        </p:spPr>
        <p:txBody>
          <a:bodyPr wrap="square" rtlCol="0">
            <a:spAutoFit/>
          </a:bodyPr>
          <a:p>
            <a:pPr algn="l"/>
            <a:r>
              <a:rPr lang="zh-CN" altLang="en-US" sz="3600" b="1">
                <a:solidFill>
                  <a:srgbClr val="A7967F"/>
                </a:solidFill>
                <a:latin typeface="方正兰亭刊宋_GBK" panose="02000000000000000000" charset="-122"/>
                <a:ea typeface="方正兰亭刊宋_GBK" panose="02000000000000000000" charset="-122"/>
              </a:rPr>
              <a:t>创建和终止进程</a:t>
            </a:r>
            <a:endParaRPr lang="zh-CN" altLang="en-US" sz="3600" b="1">
              <a:solidFill>
                <a:srgbClr val="A7967F"/>
              </a:solidFill>
              <a:latin typeface="方正兰亭刊宋_GBK" panose="02000000000000000000" charset="-122"/>
              <a:ea typeface="方正兰亭刊宋_GBK" panose="02000000000000000000" charset="-122"/>
            </a:endParaRPr>
          </a:p>
        </p:txBody>
      </p:sp>
      <p:grpSp>
        <p:nvGrpSpPr>
          <p:cNvPr id="27" name="组合 26"/>
          <p:cNvGrpSpPr/>
          <p:nvPr/>
        </p:nvGrpSpPr>
        <p:grpSpPr>
          <a:xfrm>
            <a:off x="517525" y="414020"/>
            <a:ext cx="1362292" cy="915850"/>
            <a:chOff x="7249" y="2493"/>
            <a:chExt cx="5358" cy="3601"/>
          </a:xfrm>
        </p:grpSpPr>
        <p:sp>
          <p:nvSpPr>
            <p:cNvPr id="29" name="文本框 28"/>
            <p:cNvSpPr txBox="1"/>
            <p:nvPr/>
          </p:nvSpPr>
          <p:spPr>
            <a:xfrm>
              <a:off x="8066" y="2626"/>
              <a:ext cx="2498" cy="3263"/>
            </a:xfrm>
            <a:prstGeom prst="rect">
              <a:avLst/>
            </a:prstGeom>
            <a:noFill/>
          </p:spPr>
          <p:txBody>
            <a:bodyPr wrap="square" rtlCol="0">
              <a:spAutoFit/>
            </a:bodyPr>
            <a:p>
              <a:pPr algn="dist"/>
              <a:r>
                <a:rPr lang="zh-CN" altLang="en-US" sz="4800">
                  <a:solidFill>
                    <a:srgbClr val="A7967F"/>
                  </a:solidFill>
                  <a:latin typeface="方正宋刻本秀楷_GBK" panose="02000000000000000000" charset="-122"/>
                  <a:ea typeface="方正宋刻本秀楷_GBK" panose="02000000000000000000" charset="-122"/>
                </a:rPr>
                <a:t>肆</a:t>
              </a:r>
              <a:endParaRPr lang="zh-CN" altLang="en-US" sz="4800">
                <a:solidFill>
                  <a:srgbClr val="A7967F"/>
                </a:solidFill>
                <a:latin typeface="方正宋刻本秀楷_GBK" panose="02000000000000000000" charset="-122"/>
                <a:ea typeface="方正宋刻本秀楷_GBK" panose="02000000000000000000" charset="-122"/>
              </a:endParaRPr>
            </a:p>
          </p:txBody>
        </p:sp>
        <p:grpSp>
          <p:nvGrpSpPr>
            <p:cNvPr id="37" name="组合 36"/>
            <p:cNvGrpSpPr/>
            <p:nvPr/>
          </p:nvGrpSpPr>
          <p:grpSpPr>
            <a:xfrm rot="0">
              <a:off x="7249" y="2493"/>
              <a:ext cx="5358" cy="3601"/>
              <a:chOff x="4702" y="3271"/>
              <a:chExt cx="7588" cy="5099"/>
            </a:xfrm>
          </p:grpSpPr>
          <p:grpSp>
            <p:nvGrpSpPr>
              <p:cNvPr id="38" name="组合 37"/>
              <p:cNvGrpSpPr/>
              <p:nvPr/>
            </p:nvGrpSpPr>
            <p:grpSpPr>
              <a:xfrm rot="2700000">
                <a:off x="4990" y="2983"/>
                <a:ext cx="5099" cy="5675"/>
                <a:chOff x="2213" y="2113"/>
                <a:chExt cx="6006" cy="6684"/>
              </a:xfrm>
            </p:grpSpPr>
            <p:sp>
              <p:nvSpPr>
                <p:cNvPr id="39" name="任意多边形 38"/>
                <p:cNvSpPr/>
                <p:nvPr/>
              </p:nvSpPr>
              <p:spPr>
                <a:xfrm>
                  <a:off x="2542" y="2645"/>
                  <a:ext cx="5677" cy="5656"/>
                </a:xfrm>
                <a:custGeom>
                  <a:avLst/>
                  <a:gdLst>
                    <a:gd name="connsiteX0" fmla="*/ 4820 w 4820"/>
                    <a:gd name="connsiteY0" fmla="*/ 2391 h 4802"/>
                    <a:gd name="connsiteX1" fmla="*/ 2410 w 4820"/>
                    <a:gd name="connsiteY1" fmla="*/ 4802 h 4802"/>
                    <a:gd name="connsiteX2" fmla="*/ 0 w 4820"/>
                    <a:gd name="connsiteY2" fmla="*/ 2391 h 4802"/>
                    <a:gd name="connsiteX3" fmla="*/ 2414 w 4820"/>
                    <a:gd name="connsiteY3" fmla="*/ 3 h 4802"/>
                    <a:gd name="connsiteX4" fmla="*/ 4261 w 4820"/>
                    <a:gd name="connsiteY4" fmla="*/ 868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0" h="4802">
                      <a:moveTo>
                        <a:pt x="4820" y="2391"/>
                      </a:moveTo>
                      <a:cubicBezTo>
                        <a:pt x="4820" y="3722"/>
                        <a:pt x="3741" y="4802"/>
                        <a:pt x="2410" y="4802"/>
                      </a:cubicBezTo>
                      <a:cubicBezTo>
                        <a:pt x="1079" y="4802"/>
                        <a:pt x="0" y="3722"/>
                        <a:pt x="0" y="2391"/>
                      </a:cubicBezTo>
                      <a:cubicBezTo>
                        <a:pt x="13" y="975"/>
                        <a:pt x="1286" y="-65"/>
                        <a:pt x="2414" y="3"/>
                      </a:cubicBezTo>
                      <a:cubicBezTo>
                        <a:pt x="3542" y="71"/>
                        <a:pt x="4105" y="655"/>
                        <a:pt x="4261" y="868"/>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40" name="任意多边形 39"/>
                <p:cNvSpPr/>
                <p:nvPr/>
              </p:nvSpPr>
              <p:spPr>
                <a:xfrm>
                  <a:off x="2213" y="2293"/>
                  <a:ext cx="3167" cy="6334"/>
                </a:xfrm>
                <a:custGeom>
                  <a:avLst/>
                  <a:gdLst>
                    <a:gd name="connsiteX0" fmla="*/ 3167 w 3167"/>
                    <a:gd name="connsiteY0" fmla="*/ 6334 h 6334"/>
                    <a:gd name="connsiteX1" fmla="*/ 0 w 3167"/>
                    <a:gd name="connsiteY1" fmla="*/ 3167 h 6334"/>
                    <a:gd name="connsiteX2" fmla="*/ 3167 w 3167"/>
                    <a:gd name="connsiteY2" fmla="*/ 0 h 6334"/>
                  </a:gdLst>
                  <a:ahLst/>
                  <a:cxnLst>
                    <a:cxn ang="0">
                      <a:pos x="connsiteX0" y="connsiteY0"/>
                    </a:cxn>
                    <a:cxn ang="0">
                      <a:pos x="connsiteX1" y="connsiteY1"/>
                    </a:cxn>
                    <a:cxn ang="0">
                      <a:pos x="connsiteX2" y="connsiteY2"/>
                    </a:cxn>
                  </a:cxnLst>
                  <a:rect l="l" t="t" r="r" b="b"/>
                  <a:pathLst>
                    <a:path w="3167" h="6334">
                      <a:moveTo>
                        <a:pt x="3167" y="6334"/>
                      </a:moveTo>
                      <a:cubicBezTo>
                        <a:pt x="1418" y="6334"/>
                        <a:pt x="0" y="4916"/>
                        <a:pt x="0" y="3167"/>
                      </a:cubicBezTo>
                      <a:cubicBezTo>
                        <a:pt x="0" y="1418"/>
                        <a:pt x="1418" y="0"/>
                        <a:pt x="3167" y="0"/>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44" name="椭圆 43"/>
                <p:cNvSpPr/>
                <p:nvPr/>
              </p:nvSpPr>
              <p:spPr>
                <a:xfrm>
                  <a:off x="5380" y="2113"/>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45" name="椭圆 44"/>
                <p:cNvSpPr/>
                <p:nvPr/>
              </p:nvSpPr>
              <p:spPr>
                <a:xfrm>
                  <a:off x="5380" y="8461"/>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grpSp>
          <p:pic>
            <p:nvPicPr>
              <p:cNvPr id="46" name="图片 45" descr="5b754e2ddb5aa"/>
              <p:cNvPicPr>
                <a:picLocks noChangeAspect="1"/>
              </p:cNvPicPr>
              <p:nvPr/>
            </p:nvPicPr>
            <p:blipFill>
              <a:blip r:embed="rId1"/>
              <a:stretch>
                <a:fillRect/>
              </a:stretch>
            </p:blipFill>
            <p:spPr>
              <a:xfrm>
                <a:off x="7835" y="6052"/>
                <a:ext cx="4455" cy="1771"/>
              </a:xfrm>
              <a:prstGeom prst="rect">
                <a:avLst/>
              </a:prstGeom>
            </p:spPr>
          </p:pic>
        </p:grpSp>
      </p:grpSp>
      <p:pic>
        <p:nvPicPr>
          <p:cNvPr id="28" name="图片 27" descr="5b754e2ddb4d2"/>
          <p:cNvPicPr>
            <a:picLocks noChangeAspect="1"/>
          </p:cNvPicPr>
          <p:nvPr/>
        </p:nvPicPr>
        <p:blipFill>
          <a:blip r:embed="rId2"/>
          <a:stretch>
            <a:fillRect/>
          </a:stretch>
        </p:blipFill>
        <p:spPr>
          <a:xfrm>
            <a:off x="8514080" y="5801360"/>
            <a:ext cx="3671570" cy="1082040"/>
          </a:xfrm>
          <a:prstGeom prst="rect">
            <a:avLst/>
          </a:prstGeom>
        </p:spPr>
      </p:pic>
      <p:pic>
        <p:nvPicPr>
          <p:cNvPr id="30" name="图片 29" descr="5b754e2ddb327"/>
          <p:cNvPicPr>
            <a:picLocks noChangeAspect="1"/>
          </p:cNvPicPr>
          <p:nvPr/>
        </p:nvPicPr>
        <p:blipFill>
          <a:blip r:embed="rId3"/>
          <a:stretch>
            <a:fillRect/>
          </a:stretch>
        </p:blipFill>
        <p:spPr>
          <a:xfrm>
            <a:off x="9364345" y="-118745"/>
            <a:ext cx="2827655" cy="1927225"/>
          </a:xfrm>
          <a:prstGeom prst="rect">
            <a:avLst/>
          </a:prstGeom>
        </p:spPr>
      </p:pic>
      <p:sp>
        <p:nvSpPr>
          <p:cNvPr id="5" name="文本框 4"/>
          <p:cNvSpPr txBox="1"/>
          <p:nvPr/>
        </p:nvSpPr>
        <p:spPr>
          <a:xfrm>
            <a:off x="361315" y="1543685"/>
            <a:ext cx="11781790" cy="5262245"/>
          </a:xfrm>
          <a:prstGeom prst="rect">
            <a:avLst/>
          </a:prstGeom>
          <a:noFill/>
        </p:spPr>
        <p:txBody>
          <a:bodyPr wrap="square" rtlCol="0">
            <a:spAutoFit/>
          </a:bodyPr>
          <a:p>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a:t>
            </a:r>
            <a:r>
              <a:rPr 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从程序员的角度，可以认为进程总是处于下面三种状态之一：运行（要么正在</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CPU</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上运行，要么等待被执行并且会被调度）；停止（进程的执行被挂起且不会被调度，在收到</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SIGSTOP</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SIGTSTP</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SIGTTIN</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或</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SIGTTOU</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信号会停止，而收到</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SIGCONT</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信号才会再次开始运行）；终止（进程永远停止，有三种可能的原因：收到一个信号，其默认行为为终止进程；从主程序返回；调用</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exit</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函数）</a:t>
            </a:r>
            <a:endPar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a:p>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·exit</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函数以</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status</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退出状态来终止进程，另一种设置退出状态的方法是从主程序中返回一个整数值</a:t>
            </a:r>
            <a:endPar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a:p>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父进程通过调用</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fork</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函数创建一个新的运行的子进程，子进程得到与父进程用户级虚拟地址空间相同的一份副本，当父进程调用</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fork</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时，子进程可以读写父进程打开的任何文件，但父子进程的</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PID</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是不同的</a:t>
            </a:r>
            <a:endPar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a:p>
            <a:endPar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p:txBody>
      </p:sp>
      <p:pic>
        <p:nvPicPr>
          <p:cNvPr id="8" name="Picture 2" descr="C:\Users\ADMINI~1\AppData\Local\Temp\360zip$Temp\360$6\标志与中英文校名组合规范_左右.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10580" y="582967"/>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5"/>
    </p:custDataLst>
  </p:cSld>
  <p:clrMapOvr>
    <a:masterClrMapping/>
  </p:clrMapOvr>
  <p:transition advTm="7287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832610" y="564515"/>
            <a:ext cx="3452495" cy="645160"/>
          </a:xfrm>
          <a:prstGeom prst="rect">
            <a:avLst/>
          </a:prstGeom>
          <a:noFill/>
        </p:spPr>
        <p:txBody>
          <a:bodyPr wrap="square" rtlCol="0">
            <a:spAutoFit/>
          </a:bodyPr>
          <a:p>
            <a:pPr algn="l"/>
            <a:r>
              <a:rPr lang="en-US" sz="3600" b="1">
                <a:solidFill>
                  <a:srgbClr val="A7967F"/>
                </a:solidFill>
                <a:latin typeface="方正兰亭刊宋_GBK" panose="02000000000000000000" charset="-122"/>
                <a:ea typeface="方正兰亭刊宋_GBK" panose="02000000000000000000" charset="-122"/>
              </a:rPr>
              <a:t>fork</a:t>
            </a:r>
            <a:r>
              <a:rPr lang="zh-CN" altLang="en-US" sz="3600" b="1">
                <a:solidFill>
                  <a:srgbClr val="A7967F"/>
                </a:solidFill>
                <a:latin typeface="方正兰亭刊宋_GBK" panose="02000000000000000000" charset="-122"/>
                <a:ea typeface="方正兰亭刊宋_GBK" panose="02000000000000000000" charset="-122"/>
              </a:rPr>
              <a:t>函数详解</a:t>
            </a:r>
            <a:endParaRPr lang="zh-CN" altLang="en-US" sz="3600" b="1">
              <a:solidFill>
                <a:srgbClr val="A7967F"/>
              </a:solidFill>
              <a:latin typeface="方正兰亭刊宋_GBK" panose="02000000000000000000" charset="-122"/>
              <a:ea typeface="方正兰亭刊宋_GBK" panose="02000000000000000000" charset="-122"/>
            </a:endParaRPr>
          </a:p>
        </p:txBody>
      </p:sp>
      <p:grpSp>
        <p:nvGrpSpPr>
          <p:cNvPr id="27" name="组合 26"/>
          <p:cNvGrpSpPr/>
          <p:nvPr/>
        </p:nvGrpSpPr>
        <p:grpSpPr>
          <a:xfrm>
            <a:off x="517525" y="414020"/>
            <a:ext cx="1362292" cy="915850"/>
            <a:chOff x="7249" y="2493"/>
            <a:chExt cx="5358" cy="3601"/>
          </a:xfrm>
        </p:grpSpPr>
        <p:sp>
          <p:nvSpPr>
            <p:cNvPr id="29" name="文本框 28"/>
            <p:cNvSpPr txBox="1"/>
            <p:nvPr/>
          </p:nvSpPr>
          <p:spPr>
            <a:xfrm>
              <a:off x="8066" y="2626"/>
              <a:ext cx="2498" cy="3263"/>
            </a:xfrm>
            <a:prstGeom prst="rect">
              <a:avLst/>
            </a:prstGeom>
            <a:noFill/>
          </p:spPr>
          <p:txBody>
            <a:bodyPr wrap="square" rtlCol="0">
              <a:spAutoFit/>
            </a:bodyPr>
            <a:p>
              <a:pPr algn="dist"/>
              <a:r>
                <a:rPr lang="zh-CN" altLang="en-US" sz="4800">
                  <a:solidFill>
                    <a:srgbClr val="A7967F"/>
                  </a:solidFill>
                  <a:latin typeface="方正宋刻本秀楷_GBK" panose="02000000000000000000" charset="-122"/>
                  <a:ea typeface="方正宋刻本秀楷_GBK" panose="02000000000000000000" charset="-122"/>
                </a:rPr>
                <a:t>肆</a:t>
              </a:r>
              <a:endParaRPr lang="zh-CN" altLang="en-US" sz="4800">
                <a:solidFill>
                  <a:srgbClr val="A7967F"/>
                </a:solidFill>
                <a:latin typeface="方正宋刻本秀楷_GBK" panose="02000000000000000000" charset="-122"/>
                <a:ea typeface="方正宋刻本秀楷_GBK" panose="02000000000000000000" charset="-122"/>
              </a:endParaRPr>
            </a:p>
          </p:txBody>
        </p:sp>
        <p:grpSp>
          <p:nvGrpSpPr>
            <p:cNvPr id="37" name="组合 36"/>
            <p:cNvGrpSpPr/>
            <p:nvPr/>
          </p:nvGrpSpPr>
          <p:grpSpPr>
            <a:xfrm rot="0">
              <a:off x="7249" y="2493"/>
              <a:ext cx="5358" cy="3601"/>
              <a:chOff x="4702" y="3271"/>
              <a:chExt cx="7588" cy="5099"/>
            </a:xfrm>
          </p:grpSpPr>
          <p:grpSp>
            <p:nvGrpSpPr>
              <p:cNvPr id="38" name="组合 37"/>
              <p:cNvGrpSpPr/>
              <p:nvPr/>
            </p:nvGrpSpPr>
            <p:grpSpPr>
              <a:xfrm rot="2700000">
                <a:off x="4990" y="2983"/>
                <a:ext cx="5099" cy="5675"/>
                <a:chOff x="2213" y="2113"/>
                <a:chExt cx="6006" cy="6684"/>
              </a:xfrm>
            </p:grpSpPr>
            <p:sp>
              <p:nvSpPr>
                <p:cNvPr id="39" name="任意多边形 38"/>
                <p:cNvSpPr/>
                <p:nvPr/>
              </p:nvSpPr>
              <p:spPr>
                <a:xfrm>
                  <a:off x="2542" y="2645"/>
                  <a:ext cx="5677" cy="5656"/>
                </a:xfrm>
                <a:custGeom>
                  <a:avLst/>
                  <a:gdLst>
                    <a:gd name="connsiteX0" fmla="*/ 4820 w 4820"/>
                    <a:gd name="connsiteY0" fmla="*/ 2391 h 4802"/>
                    <a:gd name="connsiteX1" fmla="*/ 2410 w 4820"/>
                    <a:gd name="connsiteY1" fmla="*/ 4802 h 4802"/>
                    <a:gd name="connsiteX2" fmla="*/ 0 w 4820"/>
                    <a:gd name="connsiteY2" fmla="*/ 2391 h 4802"/>
                    <a:gd name="connsiteX3" fmla="*/ 2414 w 4820"/>
                    <a:gd name="connsiteY3" fmla="*/ 3 h 4802"/>
                    <a:gd name="connsiteX4" fmla="*/ 4261 w 4820"/>
                    <a:gd name="connsiteY4" fmla="*/ 868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0" h="4802">
                      <a:moveTo>
                        <a:pt x="4820" y="2391"/>
                      </a:moveTo>
                      <a:cubicBezTo>
                        <a:pt x="4820" y="3722"/>
                        <a:pt x="3741" y="4802"/>
                        <a:pt x="2410" y="4802"/>
                      </a:cubicBezTo>
                      <a:cubicBezTo>
                        <a:pt x="1079" y="4802"/>
                        <a:pt x="0" y="3722"/>
                        <a:pt x="0" y="2391"/>
                      </a:cubicBezTo>
                      <a:cubicBezTo>
                        <a:pt x="13" y="975"/>
                        <a:pt x="1286" y="-65"/>
                        <a:pt x="2414" y="3"/>
                      </a:cubicBezTo>
                      <a:cubicBezTo>
                        <a:pt x="3542" y="71"/>
                        <a:pt x="4105" y="655"/>
                        <a:pt x="4261" y="868"/>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40" name="任意多边形 39"/>
                <p:cNvSpPr/>
                <p:nvPr/>
              </p:nvSpPr>
              <p:spPr>
                <a:xfrm>
                  <a:off x="2213" y="2293"/>
                  <a:ext cx="3167" cy="6334"/>
                </a:xfrm>
                <a:custGeom>
                  <a:avLst/>
                  <a:gdLst>
                    <a:gd name="connsiteX0" fmla="*/ 3167 w 3167"/>
                    <a:gd name="connsiteY0" fmla="*/ 6334 h 6334"/>
                    <a:gd name="connsiteX1" fmla="*/ 0 w 3167"/>
                    <a:gd name="connsiteY1" fmla="*/ 3167 h 6334"/>
                    <a:gd name="connsiteX2" fmla="*/ 3167 w 3167"/>
                    <a:gd name="connsiteY2" fmla="*/ 0 h 6334"/>
                  </a:gdLst>
                  <a:ahLst/>
                  <a:cxnLst>
                    <a:cxn ang="0">
                      <a:pos x="connsiteX0" y="connsiteY0"/>
                    </a:cxn>
                    <a:cxn ang="0">
                      <a:pos x="connsiteX1" y="connsiteY1"/>
                    </a:cxn>
                    <a:cxn ang="0">
                      <a:pos x="connsiteX2" y="connsiteY2"/>
                    </a:cxn>
                  </a:cxnLst>
                  <a:rect l="l" t="t" r="r" b="b"/>
                  <a:pathLst>
                    <a:path w="3167" h="6334">
                      <a:moveTo>
                        <a:pt x="3167" y="6334"/>
                      </a:moveTo>
                      <a:cubicBezTo>
                        <a:pt x="1418" y="6334"/>
                        <a:pt x="0" y="4916"/>
                        <a:pt x="0" y="3167"/>
                      </a:cubicBezTo>
                      <a:cubicBezTo>
                        <a:pt x="0" y="1418"/>
                        <a:pt x="1418" y="0"/>
                        <a:pt x="3167" y="0"/>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44" name="椭圆 43"/>
                <p:cNvSpPr/>
                <p:nvPr/>
              </p:nvSpPr>
              <p:spPr>
                <a:xfrm>
                  <a:off x="5380" y="2113"/>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45" name="椭圆 44"/>
                <p:cNvSpPr/>
                <p:nvPr/>
              </p:nvSpPr>
              <p:spPr>
                <a:xfrm>
                  <a:off x="5380" y="8461"/>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grpSp>
          <p:pic>
            <p:nvPicPr>
              <p:cNvPr id="46" name="图片 45" descr="5b754e2ddb5aa"/>
              <p:cNvPicPr>
                <a:picLocks noChangeAspect="1"/>
              </p:cNvPicPr>
              <p:nvPr/>
            </p:nvPicPr>
            <p:blipFill>
              <a:blip r:embed="rId1"/>
              <a:stretch>
                <a:fillRect/>
              </a:stretch>
            </p:blipFill>
            <p:spPr>
              <a:xfrm>
                <a:off x="7835" y="6052"/>
                <a:ext cx="4455" cy="1771"/>
              </a:xfrm>
              <a:prstGeom prst="rect">
                <a:avLst/>
              </a:prstGeom>
            </p:spPr>
          </p:pic>
        </p:grpSp>
      </p:grpSp>
      <p:pic>
        <p:nvPicPr>
          <p:cNvPr id="28" name="图片 27" descr="5b754e2ddb4d2"/>
          <p:cNvPicPr>
            <a:picLocks noChangeAspect="1"/>
          </p:cNvPicPr>
          <p:nvPr/>
        </p:nvPicPr>
        <p:blipFill>
          <a:blip r:embed="rId2"/>
          <a:stretch>
            <a:fillRect/>
          </a:stretch>
        </p:blipFill>
        <p:spPr>
          <a:xfrm>
            <a:off x="8514080" y="5801360"/>
            <a:ext cx="3671570" cy="1082040"/>
          </a:xfrm>
          <a:prstGeom prst="rect">
            <a:avLst/>
          </a:prstGeom>
        </p:spPr>
      </p:pic>
      <p:pic>
        <p:nvPicPr>
          <p:cNvPr id="30" name="图片 29" descr="5b754e2ddb327"/>
          <p:cNvPicPr>
            <a:picLocks noChangeAspect="1"/>
          </p:cNvPicPr>
          <p:nvPr/>
        </p:nvPicPr>
        <p:blipFill>
          <a:blip r:embed="rId3"/>
          <a:stretch>
            <a:fillRect/>
          </a:stretch>
        </p:blipFill>
        <p:spPr>
          <a:xfrm>
            <a:off x="9364345" y="-118745"/>
            <a:ext cx="2827655" cy="1927225"/>
          </a:xfrm>
          <a:prstGeom prst="rect">
            <a:avLst/>
          </a:prstGeom>
        </p:spPr>
      </p:pic>
      <p:sp>
        <p:nvSpPr>
          <p:cNvPr id="5" name="文本框 4"/>
          <p:cNvSpPr txBox="1"/>
          <p:nvPr/>
        </p:nvSpPr>
        <p:spPr>
          <a:xfrm>
            <a:off x="361315" y="1543685"/>
            <a:ext cx="11781790" cy="4399915"/>
          </a:xfrm>
          <a:prstGeom prst="rect">
            <a:avLst/>
          </a:prstGeom>
          <a:noFill/>
        </p:spPr>
        <p:txBody>
          <a:bodyPr wrap="square" rtlCol="0">
            <a:spAutoFit/>
          </a:bodyPr>
          <a:p>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a:t>
            </a:r>
            <a:r>
              <a:rPr 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fork</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函数最让人困惑的行为是它只被调用一次，却会返回两次，在父进程中</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fork</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会返回其子进程的</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PID</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，而在子进程中</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fork</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会返回</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0</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a:t>
            </a:r>
            <a:endPar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a:p>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另一个迷惑之处在于父进程和子进程是并发执行的，也就是说内核可以以任意方式交替执行它们的指令，我们不能对运行顺序做任何假设。</a:t>
            </a:r>
            <a:endPar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a:p>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父进程和子进程的地址空间是相同但独立的，也就是说当我们修改父进程中的某个变量时，子进程中相应的变量并不被修改，修改子进程变量同理。</a:t>
            </a:r>
            <a:endPar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a:p>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子进程继承了父进程所有打开的文件。</a:t>
            </a:r>
            <a:endPar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a:p>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可以通过画进程图来理解</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fork</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的执行过程，进程图中的箭头只表示语句执行的先后顺序而不表示数据等的传递与返回关系</a:t>
            </a:r>
            <a:endPar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p:txBody>
      </p:sp>
      <p:pic>
        <p:nvPicPr>
          <p:cNvPr id="8" name="Picture 2" descr="C:\Users\ADMINI~1\AppData\Local\Temp\360zip$Temp\360$6\标志与中英文校名组合规范_左右.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10580" y="582967"/>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5"/>
    </p:custDataLst>
  </p:cSld>
  <p:clrMapOvr>
    <a:masterClrMapping/>
  </p:clrMapOvr>
  <p:transition advTm="4910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832610" y="564515"/>
            <a:ext cx="6901180" cy="645160"/>
          </a:xfrm>
          <a:prstGeom prst="rect">
            <a:avLst/>
          </a:prstGeom>
          <a:noFill/>
        </p:spPr>
        <p:txBody>
          <a:bodyPr wrap="square" rtlCol="0">
            <a:spAutoFit/>
          </a:bodyPr>
          <a:p>
            <a:r>
              <a:rPr lang="zh-CN" sz="3600" b="1">
                <a:solidFill>
                  <a:srgbClr val="A7967F"/>
                </a:solidFill>
                <a:latin typeface="方正兰亭刊宋_GBK" panose="02000000000000000000" charset="-122"/>
                <a:ea typeface="方正兰亭刊宋_GBK" panose="02000000000000000000" charset="-122"/>
              </a:rPr>
              <a:t>例题：用进程图理解</a:t>
            </a:r>
            <a:r>
              <a:rPr lang="en-US" altLang="zh-CN" sz="3600" b="1">
                <a:solidFill>
                  <a:srgbClr val="A7967F"/>
                </a:solidFill>
                <a:latin typeface="方正兰亭刊宋_GBK" panose="02000000000000000000" charset="-122"/>
                <a:ea typeface="方正兰亭刊宋_GBK" panose="02000000000000000000" charset="-122"/>
              </a:rPr>
              <a:t>fork</a:t>
            </a:r>
            <a:r>
              <a:rPr lang="zh-CN" altLang="en-US" sz="3600" b="1">
                <a:solidFill>
                  <a:srgbClr val="A7967F"/>
                </a:solidFill>
                <a:latin typeface="方正兰亭刊宋_GBK" panose="02000000000000000000" charset="-122"/>
                <a:ea typeface="方正兰亭刊宋_GBK" panose="02000000000000000000" charset="-122"/>
              </a:rPr>
              <a:t>的行为</a:t>
            </a:r>
            <a:endParaRPr lang="zh-CN" altLang="en-US" sz="3600" b="1">
              <a:solidFill>
                <a:srgbClr val="A7967F"/>
              </a:solidFill>
              <a:latin typeface="方正兰亭刊宋_GBK" panose="02000000000000000000" charset="-122"/>
              <a:ea typeface="方正兰亭刊宋_GBK" panose="02000000000000000000" charset="-122"/>
            </a:endParaRPr>
          </a:p>
        </p:txBody>
      </p:sp>
      <p:grpSp>
        <p:nvGrpSpPr>
          <p:cNvPr id="27" name="组合 26"/>
          <p:cNvGrpSpPr/>
          <p:nvPr/>
        </p:nvGrpSpPr>
        <p:grpSpPr>
          <a:xfrm>
            <a:off x="517525" y="414020"/>
            <a:ext cx="1362292" cy="915850"/>
            <a:chOff x="7249" y="2493"/>
            <a:chExt cx="5358" cy="3601"/>
          </a:xfrm>
        </p:grpSpPr>
        <p:sp>
          <p:nvSpPr>
            <p:cNvPr id="29" name="文本框 28"/>
            <p:cNvSpPr txBox="1"/>
            <p:nvPr/>
          </p:nvSpPr>
          <p:spPr>
            <a:xfrm>
              <a:off x="8066" y="2626"/>
              <a:ext cx="2498" cy="3263"/>
            </a:xfrm>
            <a:prstGeom prst="rect">
              <a:avLst/>
            </a:prstGeom>
            <a:noFill/>
          </p:spPr>
          <p:txBody>
            <a:bodyPr wrap="square" rtlCol="0">
              <a:spAutoFit/>
            </a:bodyPr>
            <a:p>
              <a:pPr algn="dist"/>
              <a:r>
                <a:rPr lang="zh-CN" altLang="en-US" sz="4800">
                  <a:solidFill>
                    <a:srgbClr val="A7967F"/>
                  </a:solidFill>
                  <a:latin typeface="方正宋刻本秀楷_GBK" panose="02000000000000000000" charset="-122"/>
                  <a:ea typeface="方正宋刻本秀楷_GBK" panose="02000000000000000000" charset="-122"/>
                </a:rPr>
                <a:t>肆</a:t>
              </a:r>
              <a:endParaRPr lang="zh-CN" altLang="en-US" sz="4800">
                <a:solidFill>
                  <a:srgbClr val="A7967F"/>
                </a:solidFill>
                <a:latin typeface="方正宋刻本秀楷_GBK" panose="02000000000000000000" charset="-122"/>
                <a:ea typeface="方正宋刻本秀楷_GBK" panose="02000000000000000000" charset="-122"/>
              </a:endParaRPr>
            </a:p>
          </p:txBody>
        </p:sp>
        <p:grpSp>
          <p:nvGrpSpPr>
            <p:cNvPr id="37" name="组合 36"/>
            <p:cNvGrpSpPr/>
            <p:nvPr/>
          </p:nvGrpSpPr>
          <p:grpSpPr>
            <a:xfrm rot="0">
              <a:off x="7249" y="2493"/>
              <a:ext cx="5358" cy="3601"/>
              <a:chOff x="4702" y="3271"/>
              <a:chExt cx="7588" cy="5099"/>
            </a:xfrm>
          </p:grpSpPr>
          <p:grpSp>
            <p:nvGrpSpPr>
              <p:cNvPr id="38" name="组合 37"/>
              <p:cNvGrpSpPr/>
              <p:nvPr/>
            </p:nvGrpSpPr>
            <p:grpSpPr>
              <a:xfrm rot="2700000">
                <a:off x="4990" y="2983"/>
                <a:ext cx="5099" cy="5675"/>
                <a:chOff x="2213" y="2113"/>
                <a:chExt cx="6006" cy="6684"/>
              </a:xfrm>
            </p:grpSpPr>
            <p:sp>
              <p:nvSpPr>
                <p:cNvPr id="39" name="任意多边形 38"/>
                <p:cNvSpPr/>
                <p:nvPr/>
              </p:nvSpPr>
              <p:spPr>
                <a:xfrm>
                  <a:off x="2542" y="2645"/>
                  <a:ext cx="5677" cy="5656"/>
                </a:xfrm>
                <a:custGeom>
                  <a:avLst/>
                  <a:gdLst>
                    <a:gd name="connsiteX0" fmla="*/ 4820 w 4820"/>
                    <a:gd name="connsiteY0" fmla="*/ 2391 h 4802"/>
                    <a:gd name="connsiteX1" fmla="*/ 2410 w 4820"/>
                    <a:gd name="connsiteY1" fmla="*/ 4802 h 4802"/>
                    <a:gd name="connsiteX2" fmla="*/ 0 w 4820"/>
                    <a:gd name="connsiteY2" fmla="*/ 2391 h 4802"/>
                    <a:gd name="connsiteX3" fmla="*/ 2414 w 4820"/>
                    <a:gd name="connsiteY3" fmla="*/ 3 h 4802"/>
                    <a:gd name="connsiteX4" fmla="*/ 4261 w 4820"/>
                    <a:gd name="connsiteY4" fmla="*/ 868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0" h="4802">
                      <a:moveTo>
                        <a:pt x="4820" y="2391"/>
                      </a:moveTo>
                      <a:cubicBezTo>
                        <a:pt x="4820" y="3722"/>
                        <a:pt x="3741" y="4802"/>
                        <a:pt x="2410" y="4802"/>
                      </a:cubicBezTo>
                      <a:cubicBezTo>
                        <a:pt x="1079" y="4802"/>
                        <a:pt x="0" y="3722"/>
                        <a:pt x="0" y="2391"/>
                      </a:cubicBezTo>
                      <a:cubicBezTo>
                        <a:pt x="13" y="975"/>
                        <a:pt x="1286" y="-65"/>
                        <a:pt x="2414" y="3"/>
                      </a:cubicBezTo>
                      <a:cubicBezTo>
                        <a:pt x="3542" y="71"/>
                        <a:pt x="4105" y="655"/>
                        <a:pt x="4261" y="868"/>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40" name="任意多边形 39"/>
                <p:cNvSpPr/>
                <p:nvPr/>
              </p:nvSpPr>
              <p:spPr>
                <a:xfrm>
                  <a:off x="2213" y="2293"/>
                  <a:ext cx="3167" cy="6334"/>
                </a:xfrm>
                <a:custGeom>
                  <a:avLst/>
                  <a:gdLst>
                    <a:gd name="connsiteX0" fmla="*/ 3167 w 3167"/>
                    <a:gd name="connsiteY0" fmla="*/ 6334 h 6334"/>
                    <a:gd name="connsiteX1" fmla="*/ 0 w 3167"/>
                    <a:gd name="connsiteY1" fmla="*/ 3167 h 6334"/>
                    <a:gd name="connsiteX2" fmla="*/ 3167 w 3167"/>
                    <a:gd name="connsiteY2" fmla="*/ 0 h 6334"/>
                  </a:gdLst>
                  <a:ahLst/>
                  <a:cxnLst>
                    <a:cxn ang="0">
                      <a:pos x="connsiteX0" y="connsiteY0"/>
                    </a:cxn>
                    <a:cxn ang="0">
                      <a:pos x="connsiteX1" y="connsiteY1"/>
                    </a:cxn>
                    <a:cxn ang="0">
                      <a:pos x="connsiteX2" y="connsiteY2"/>
                    </a:cxn>
                  </a:cxnLst>
                  <a:rect l="l" t="t" r="r" b="b"/>
                  <a:pathLst>
                    <a:path w="3167" h="6334">
                      <a:moveTo>
                        <a:pt x="3167" y="6334"/>
                      </a:moveTo>
                      <a:cubicBezTo>
                        <a:pt x="1418" y="6334"/>
                        <a:pt x="0" y="4916"/>
                        <a:pt x="0" y="3167"/>
                      </a:cubicBezTo>
                      <a:cubicBezTo>
                        <a:pt x="0" y="1418"/>
                        <a:pt x="1418" y="0"/>
                        <a:pt x="3167" y="0"/>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44" name="椭圆 43"/>
                <p:cNvSpPr/>
                <p:nvPr/>
              </p:nvSpPr>
              <p:spPr>
                <a:xfrm>
                  <a:off x="5380" y="2113"/>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45" name="椭圆 44"/>
                <p:cNvSpPr/>
                <p:nvPr/>
              </p:nvSpPr>
              <p:spPr>
                <a:xfrm>
                  <a:off x="5380" y="8461"/>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grpSp>
          <p:pic>
            <p:nvPicPr>
              <p:cNvPr id="46" name="图片 45" descr="5b754e2ddb5aa"/>
              <p:cNvPicPr>
                <a:picLocks noChangeAspect="1"/>
              </p:cNvPicPr>
              <p:nvPr/>
            </p:nvPicPr>
            <p:blipFill>
              <a:blip r:embed="rId1"/>
              <a:stretch>
                <a:fillRect/>
              </a:stretch>
            </p:blipFill>
            <p:spPr>
              <a:xfrm>
                <a:off x="7835" y="6052"/>
                <a:ext cx="4455" cy="1771"/>
              </a:xfrm>
              <a:prstGeom prst="rect">
                <a:avLst/>
              </a:prstGeom>
            </p:spPr>
          </p:pic>
        </p:grpSp>
      </p:grpSp>
      <p:pic>
        <p:nvPicPr>
          <p:cNvPr id="28" name="图片 27" descr="5b754e2ddb4d2"/>
          <p:cNvPicPr>
            <a:picLocks noChangeAspect="1"/>
          </p:cNvPicPr>
          <p:nvPr/>
        </p:nvPicPr>
        <p:blipFill>
          <a:blip r:embed="rId2"/>
          <a:stretch>
            <a:fillRect/>
          </a:stretch>
        </p:blipFill>
        <p:spPr>
          <a:xfrm>
            <a:off x="8514080" y="5801360"/>
            <a:ext cx="3671570" cy="1082040"/>
          </a:xfrm>
          <a:prstGeom prst="rect">
            <a:avLst/>
          </a:prstGeom>
        </p:spPr>
      </p:pic>
      <p:pic>
        <p:nvPicPr>
          <p:cNvPr id="30" name="图片 29" descr="5b754e2ddb327"/>
          <p:cNvPicPr>
            <a:picLocks noChangeAspect="1"/>
          </p:cNvPicPr>
          <p:nvPr/>
        </p:nvPicPr>
        <p:blipFill>
          <a:blip r:embed="rId3"/>
          <a:stretch>
            <a:fillRect/>
          </a:stretch>
        </p:blipFill>
        <p:spPr>
          <a:xfrm>
            <a:off x="9364345" y="-118745"/>
            <a:ext cx="2827655" cy="1927225"/>
          </a:xfrm>
          <a:prstGeom prst="rect">
            <a:avLst/>
          </a:prstGeom>
        </p:spPr>
      </p:pic>
      <p:pic>
        <p:nvPicPr>
          <p:cNvPr id="109" name="图片 108"/>
          <p:cNvPicPr/>
          <p:nvPr/>
        </p:nvPicPr>
        <p:blipFill>
          <a:blip r:embed="rId4"/>
          <a:stretch>
            <a:fillRect/>
          </a:stretch>
        </p:blipFill>
        <p:spPr>
          <a:xfrm>
            <a:off x="140970" y="1420495"/>
            <a:ext cx="6413500" cy="4236085"/>
          </a:xfrm>
          <a:prstGeom prst="rect">
            <a:avLst/>
          </a:prstGeom>
          <a:noFill/>
          <a:ln w="9525">
            <a:noFill/>
          </a:ln>
        </p:spPr>
      </p:pic>
      <p:pic>
        <p:nvPicPr>
          <p:cNvPr id="2" name="图片 1"/>
          <p:cNvPicPr>
            <a:picLocks noChangeAspect="1"/>
          </p:cNvPicPr>
          <p:nvPr/>
        </p:nvPicPr>
        <p:blipFill>
          <a:blip r:embed="rId5"/>
          <a:stretch>
            <a:fillRect/>
          </a:stretch>
        </p:blipFill>
        <p:spPr>
          <a:xfrm>
            <a:off x="6786245" y="1420495"/>
            <a:ext cx="5288280" cy="4017645"/>
          </a:xfrm>
          <a:prstGeom prst="rect">
            <a:avLst/>
          </a:prstGeom>
        </p:spPr>
      </p:pic>
      <p:pic>
        <p:nvPicPr>
          <p:cNvPr id="8" name="Picture 2" descr="C:\Users\ADMINI~1\AppData\Local\Temp\360zip$Temp\360$6\标志与中英文校名组合规范_左右.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310580" y="582967"/>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7"/>
    </p:custDataLst>
  </p:cSld>
  <p:clrMapOvr>
    <a:masterClrMapping/>
  </p:clrMapOvr>
  <p:transition advTm="6309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 to="" calcmode="lin" valueType="num">
                                      <p:cBhvr>
                                        <p:cTn id="7" dur="1" fill="hold"/>
                                        <p:tgtEl>
                                          <p:spTgt spid="109"/>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to="" calcmode="lin" valueType="num">
                                      <p:cBhvr>
                                        <p:cTn id="12" dur="1" fill="hold"/>
                                        <p:tgtEl>
                                          <p:spTgt spid="2"/>
                                        </p:tgtEl>
                                      </p:cBhvr>
                                    </p:anim>
                                  </p:childTnLst>
                                </p:cTn>
                              </p:par>
                            </p:childTnLst>
                          </p:cTn>
                        </p:par>
                        <p:par>
                          <p:cTn id="13" fill="hold">
                            <p:stCondLst>
                              <p:cond delay="0"/>
                            </p:stCondLst>
                            <p:childTnLst>
                              <p:par>
                                <p:cTn id="14" presetID="10"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832610" y="564515"/>
            <a:ext cx="3452495" cy="645160"/>
          </a:xfrm>
          <a:prstGeom prst="rect">
            <a:avLst/>
          </a:prstGeom>
          <a:noFill/>
        </p:spPr>
        <p:txBody>
          <a:bodyPr wrap="square" rtlCol="0">
            <a:spAutoFit/>
          </a:bodyPr>
          <a:p>
            <a:pPr algn="l"/>
            <a:r>
              <a:rPr lang="zh-CN" sz="3600" b="1">
                <a:solidFill>
                  <a:srgbClr val="A7967F"/>
                </a:solidFill>
                <a:latin typeface="方正兰亭刊宋_GBK" panose="02000000000000000000" charset="-122"/>
                <a:ea typeface="方正兰亭刊宋_GBK" panose="02000000000000000000" charset="-122"/>
              </a:rPr>
              <a:t>回收子进程</a:t>
            </a:r>
            <a:endParaRPr lang="zh-CN" sz="3600" b="1">
              <a:solidFill>
                <a:srgbClr val="A7967F"/>
              </a:solidFill>
              <a:latin typeface="方正兰亭刊宋_GBK" panose="02000000000000000000" charset="-122"/>
              <a:ea typeface="方正兰亭刊宋_GBK" panose="02000000000000000000" charset="-122"/>
            </a:endParaRPr>
          </a:p>
        </p:txBody>
      </p:sp>
      <p:grpSp>
        <p:nvGrpSpPr>
          <p:cNvPr id="27" name="组合 26"/>
          <p:cNvGrpSpPr/>
          <p:nvPr/>
        </p:nvGrpSpPr>
        <p:grpSpPr>
          <a:xfrm>
            <a:off x="517525" y="414020"/>
            <a:ext cx="1362292" cy="915850"/>
            <a:chOff x="7249" y="2493"/>
            <a:chExt cx="5358" cy="3601"/>
          </a:xfrm>
        </p:grpSpPr>
        <p:sp>
          <p:nvSpPr>
            <p:cNvPr id="29" name="文本框 28"/>
            <p:cNvSpPr txBox="1"/>
            <p:nvPr/>
          </p:nvSpPr>
          <p:spPr>
            <a:xfrm>
              <a:off x="8066" y="2626"/>
              <a:ext cx="2498" cy="3263"/>
            </a:xfrm>
            <a:prstGeom prst="rect">
              <a:avLst/>
            </a:prstGeom>
            <a:noFill/>
          </p:spPr>
          <p:txBody>
            <a:bodyPr wrap="square" rtlCol="0">
              <a:spAutoFit/>
            </a:bodyPr>
            <a:p>
              <a:pPr algn="dist"/>
              <a:r>
                <a:rPr lang="zh-CN" altLang="en-US" sz="4800">
                  <a:solidFill>
                    <a:srgbClr val="A7967F"/>
                  </a:solidFill>
                  <a:latin typeface="方正宋刻本秀楷_GBK" panose="02000000000000000000" charset="-122"/>
                  <a:ea typeface="方正宋刻本秀楷_GBK" panose="02000000000000000000" charset="-122"/>
                </a:rPr>
                <a:t>肆</a:t>
              </a:r>
              <a:endParaRPr lang="zh-CN" altLang="en-US" sz="4800">
                <a:solidFill>
                  <a:srgbClr val="A7967F"/>
                </a:solidFill>
                <a:latin typeface="方正宋刻本秀楷_GBK" panose="02000000000000000000" charset="-122"/>
                <a:ea typeface="方正宋刻本秀楷_GBK" panose="02000000000000000000" charset="-122"/>
              </a:endParaRPr>
            </a:p>
          </p:txBody>
        </p:sp>
        <p:grpSp>
          <p:nvGrpSpPr>
            <p:cNvPr id="37" name="组合 36"/>
            <p:cNvGrpSpPr/>
            <p:nvPr/>
          </p:nvGrpSpPr>
          <p:grpSpPr>
            <a:xfrm rot="0">
              <a:off x="7249" y="2493"/>
              <a:ext cx="5358" cy="3601"/>
              <a:chOff x="4702" y="3271"/>
              <a:chExt cx="7588" cy="5099"/>
            </a:xfrm>
          </p:grpSpPr>
          <p:grpSp>
            <p:nvGrpSpPr>
              <p:cNvPr id="38" name="组合 37"/>
              <p:cNvGrpSpPr/>
              <p:nvPr/>
            </p:nvGrpSpPr>
            <p:grpSpPr>
              <a:xfrm rot="2700000">
                <a:off x="4990" y="2983"/>
                <a:ext cx="5099" cy="5675"/>
                <a:chOff x="2213" y="2113"/>
                <a:chExt cx="6006" cy="6684"/>
              </a:xfrm>
            </p:grpSpPr>
            <p:sp>
              <p:nvSpPr>
                <p:cNvPr id="39" name="任意多边形 38"/>
                <p:cNvSpPr/>
                <p:nvPr/>
              </p:nvSpPr>
              <p:spPr>
                <a:xfrm>
                  <a:off x="2542" y="2645"/>
                  <a:ext cx="5677" cy="5656"/>
                </a:xfrm>
                <a:custGeom>
                  <a:avLst/>
                  <a:gdLst>
                    <a:gd name="connsiteX0" fmla="*/ 4820 w 4820"/>
                    <a:gd name="connsiteY0" fmla="*/ 2391 h 4802"/>
                    <a:gd name="connsiteX1" fmla="*/ 2410 w 4820"/>
                    <a:gd name="connsiteY1" fmla="*/ 4802 h 4802"/>
                    <a:gd name="connsiteX2" fmla="*/ 0 w 4820"/>
                    <a:gd name="connsiteY2" fmla="*/ 2391 h 4802"/>
                    <a:gd name="connsiteX3" fmla="*/ 2414 w 4820"/>
                    <a:gd name="connsiteY3" fmla="*/ 3 h 4802"/>
                    <a:gd name="connsiteX4" fmla="*/ 4261 w 4820"/>
                    <a:gd name="connsiteY4" fmla="*/ 868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0" h="4802">
                      <a:moveTo>
                        <a:pt x="4820" y="2391"/>
                      </a:moveTo>
                      <a:cubicBezTo>
                        <a:pt x="4820" y="3722"/>
                        <a:pt x="3741" y="4802"/>
                        <a:pt x="2410" y="4802"/>
                      </a:cubicBezTo>
                      <a:cubicBezTo>
                        <a:pt x="1079" y="4802"/>
                        <a:pt x="0" y="3722"/>
                        <a:pt x="0" y="2391"/>
                      </a:cubicBezTo>
                      <a:cubicBezTo>
                        <a:pt x="13" y="975"/>
                        <a:pt x="1286" y="-65"/>
                        <a:pt x="2414" y="3"/>
                      </a:cubicBezTo>
                      <a:cubicBezTo>
                        <a:pt x="3542" y="71"/>
                        <a:pt x="4105" y="655"/>
                        <a:pt x="4261" y="868"/>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40" name="任意多边形 39"/>
                <p:cNvSpPr/>
                <p:nvPr/>
              </p:nvSpPr>
              <p:spPr>
                <a:xfrm>
                  <a:off x="2213" y="2293"/>
                  <a:ext cx="3167" cy="6334"/>
                </a:xfrm>
                <a:custGeom>
                  <a:avLst/>
                  <a:gdLst>
                    <a:gd name="connsiteX0" fmla="*/ 3167 w 3167"/>
                    <a:gd name="connsiteY0" fmla="*/ 6334 h 6334"/>
                    <a:gd name="connsiteX1" fmla="*/ 0 w 3167"/>
                    <a:gd name="connsiteY1" fmla="*/ 3167 h 6334"/>
                    <a:gd name="connsiteX2" fmla="*/ 3167 w 3167"/>
                    <a:gd name="connsiteY2" fmla="*/ 0 h 6334"/>
                  </a:gdLst>
                  <a:ahLst/>
                  <a:cxnLst>
                    <a:cxn ang="0">
                      <a:pos x="connsiteX0" y="connsiteY0"/>
                    </a:cxn>
                    <a:cxn ang="0">
                      <a:pos x="connsiteX1" y="connsiteY1"/>
                    </a:cxn>
                    <a:cxn ang="0">
                      <a:pos x="connsiteX2" y="connsiteY2"/>
                    </a:cxn>
                  </a:cxnLst>
                  <a:rect l="l" t="t" r="r" b="b"/>
                  <a:pathLst>
                    <a:path w="3167" h="6334">
                      <a:moveTo>
                        <a:pt x="3167" y="6334"/>
                      </a:moveTo>
                      <a:cubicBezTo>
                        <a:pt x="1418" y="6334"/>
                        <a:pt x="0" y="4916"/>
                        <a:pt x="0" y="3167"/>
                      </a:cubicBezTo>
                      <a:cubicBezTo>
                        <a:pt x="0" y="1418"/>
                        <a:pt x="1418" y="0"/>
                        <a:pt x="3167" y="0"/>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44" name="椭圆 43"/>
                <p:cNvSpPr/>
                <p:nvPr/>
              </p:nvSpPr>
              <p:spPr>
                <a:xfrm>
                  <a:off x="5380" y="2113"/>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45" name="椭圆 44"/>
                <p:cNvSpPr/>
                <p:nvPr/>
              </p:nvSpPr>
              <p:spPr>
                <a:xfrm>
                  <a:off x="5380" y="8461"/>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grpSp>
          <p:pic>
            <p:nvPicPr>
              <p:cNvPr id="46" name="图片 45" descr="5b754e2ddb5aa"/>
              <p:cNvPicPr>
                <a:picLocks noChangeAspect="1"/>
              </p:cNvPicPr>
              <p:nvPr/>
            </p:nvPicPr>
            <p:blipFill>
              <a:blip r:embed="rId1"/>
              <a:stretch>
                <a:fillRect/>
              </a:stretch>
            </p:blipFill>
            <p:spPr>
              <a:xfrm>
                <a:off x="7835" y="6052"/>
                <a:ext cx="4455" cy="1771"/>
              </a:xfrm>
              <a:prstGeom prst="rect">
                <a:avLst/>
              </a:prstGeom>
            </p:spPr>
          </p:pic>
        </p:grpSp>
      </p:grpSp>
      <p:pic>
        <p:nvPicPr>
          <p:cNvPr id="28" name="图片 27" descr="5b754e2ddb4d2"/>
          <p:cNvPicPr>
            <a:picLocks noChangeAspect="1"/>
          </p:cNvPicPr>
          <p:nvPr/>
        </p:nvPicPr>
        <p:blipFill>
          <a:blip r:embed="rId2"/>
          <a:stretch>
            <a:fillRect/>
          </a:stretch>
        </p:blipFill>
        <p:spPr>
          <a:xfrm>
            <a:off x="8514080" y="5801360"/>
            <a:ext cx="3671570" cy="1082040"/>
          </a:xfrm>
          <a:prstGeom prst="rect">
            <a:avLst/>
          </a:prstGeom>
        </p:spPr>
      </p:pic>
      <p:pic>
        <p:nvPicPr>
          <p:cNvPr id="30" name="图片 29" descr="5b754e2ddb327"/>
          <p:cNvPicPr>
            <a:picLocks noChangeAspect="1"/>
          </p:cNvPicPr>
          <p:nvPr/>
        </p:nvPicPr>
        <p:blipFill>
          <a:blip r:embed="rId3"/>
          <a:stretch>
            <a:fillRect/>
          </a:stretch>
        </p:blipFill>
        <p:spPr>
          <a:xfrm>
            <a:off x="9364345" y="-118745"/>
            <a:ext cx="2827655" cy="1927225"/>
          </a:xfrm>
          <a:prstGeom prst="rect">
            <a:avLst/>
          </a:prstGeom>
        </p:spPr>
      </p:pic>
      <p:sp>
        <p:nvSpPr>
          <p:cNvPr id="5" name="文本框 4"/>
          <p:cNvSpPr txBox="1"/>
          <p:nvPr/>
        </p:nvSpPr>
        <p:spPr>
          <a:xfrm>
            <a:off x="361315" y="1543685"/>
            <a:ext cx="11781790" cy="3969385"/>
          </a:xfrm>
          <a:prstGeom prst="rect">
            <a:avLst/>
          </a:prstGeom>
          <a:noFill/>
        </p:spPr>
        <p:txBody>
          <a:bodyPr wrap="square" rtlCol="0">
            <a:spAutoFit/>
          </a:bodyPr>
          <a:p>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当一个进程终止时，内核并不是立刻将其从系统中清除，进程会保持在终止的状态下直到被其父进程回收，当父进程回收已终止的子进程时内核将子进程的退出状态传递给父进程，然后抛弃已终止的子进程，此时终止的进程才消失。一个终止了但未被回收的进程称为僵尸进城。</a:t>
            </a:r>
            <a:endPar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a:p>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如果父进程终止了，内核会安排</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init</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进程作为孤儿进程的养父，</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init</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进程的</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PID</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为</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1</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，是在系统启动时由内核创建的，不会终止，是所有进程的祖先。长时间运行的程序，比如</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shell</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或服务器，总是应该回收它们的僵尸子进程，即使僵尸子进程没有运行，它们仍然消耗系统的内存资源。</a:t>
            </a:r>
            <a:endPar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a:p>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一个进程可以调用</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waitpid</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函数来等待它的子进程终止或停止</a:t>
            </a:r>
            <a:endPar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p:txBody>
      </p:sp>
      <p:pic>
        <p:nvPicPr>
          <p:cNvPr id="8" name="Picture 2" descr="C:\Users\ADMINI~1\AppData\Local\Temp\360zip$Temp\360$6\标志与中英文校名组合规范_左右.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10580" y="582967"/>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5"/>
    </p:custDataLst>
  </p:cSld>
  <p:clrMapOvr>
    <a:masterClrMapping/>
  </p:clrMapOvr>
  <p:transition advTm="5076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832610" y="564515"/>
            <a:ext cx="3961765" cy="645160"/>
          </a:xfrm>
          <a:prstGeom prst="rect">
            <a:avLst/>
          </a:prstGeom>
          <a:noFill/>
        </p:spPr>
        <p:txBody>
          <a:bodyPr wrap="square" rtlCol="0">
            <a:spAutoFit/>
          </a:bodyPr>
          <a:p>
            <a:pPr algn="l"/>
            <a:r>
              <a:rPr lang="en-US" altLang="zh-CN" sz="3600" b="1">
                <a:solidFill>
                  <a:srgbClr val="A7967F"/>
                </a:solidFill>
                <a:latin typeface="方正兰亭刊宋_GBK" panose="02000000000000000000" charset="-122"/>
                <a:ea typeface="方正兰亭刊宋_GBK" panose="02000000000000000000" charset="-122"/>
              </a:rPr>
              <a:t>waitpid</a:t>
            </a:r>
            <a:r>
              <a:rPr lang="zh-CN" altLang="en-US" sz="3600" b="1">
                <a:solidFill>
                  <a:srgbClr val="A7967F"/>
                </a:solidFill>
                <a:latin typeface="方正兰亭刊宋_GBK" panose="02000000000000000000" charset="-122"/>
                <a:ea typeface="方正兰亭刊宋_GBK" panose="02000000000000000000" charset="-122"/>
              </a:rPr>
              <a:t>函数详解</a:t>
            </a:r>
            <a:endParaRPr lang="zh-CN" altLang="en-US" sz="3600" b="1">
              <a:solidFill>
                <a:srgbClr val="A7967F"/>
              </a:solidFill>
              <a:latin typeface="方正兰亭刊宋_GBK" panose="02000000000000000000" charset="-122"/>
              <a:ea typeface="方正兰亭刊宋_GBK" panose="02000000000000000000" charset="-122"/>
            </a:endParaRPr>
          </a:p>
        </p:txBody>
      </p:sp>
      <p:grpSp>
        <p:nvGrpSpPr>
          <p:cNvPr id="27" name="组合 26"/>
          <p:cNvGrpSpPr/>
          <p:nvPr/>
        </p:nvGrpSpPr>
        <p:grpSpPr>
          <a:xfrm>
            <a:off x="517525" y="414020"/>
            <a:ext cx="1362292" cy="915850"/>
            <a:chOff x="7249" y="2493"/>
            <a:chExt cx="5358" cy="3601"/>
          </a:xfrm>
        </p:grpSpPr>
        <p:sp>
          <p:nvSpPr>
            <p:cNvPr id="29" name="文本框 28"/>
            <p:cNvSpPr txBox="1"/>
            <p:nvPr/>
          </p:nvSpPr>
          <p:spPr>
            <a:xfrm>
              <a:off x="8066" y="2626"/>
              <a:ext cx="2498" cy="3263"/>
            </a:xfrm>
            <a:prstGeom prst="rect">
              <a:avLst/>
            </a:prstGeom>
            <a:noFill/>
          </p:spPr>
          <p:txBody>
            <a:bodyPr wrap="square" rtlCol="0">
              <a:spAutoFit/>
            </a:bodyPr>
            <a:p>
              <a:pPr algn="dist"/>
              <a:r>
                <a:rPr lang="zh-CN" altLang="en-US" sz="4800">
                  <a:solidFill>
                    <a:srgbClr val="A7967F"/>
                  </a:solidFill>
                  <a:latin typeface="方正宋刻本秀楷_GBK" panose="02000000000000000000" charset="-122"/>
                  <a:ea typeface="方正宋刻本秀楷_GBK" panose="02000000000000000000" charset="-122"/>
                </a:rPr>
                <a:t>肆</a:t>
              </a:r>
              <a:endParaRPr lang="zh-CN" altLang="en-US" sz="4800">
                <a:solidFill>
                  <a:srgbClr val="A7967F"/>
                </a:solidFill>
                <a:latin typeface="方正宋刻本秀楷_GBK" panose="02000000000000000000" charset="-122"/>
                <a:ea typeface="方正宋刻本秀楷_GBK" panose="02000000000000000000" charset="-122"/>
              </a:endParaRPr>
            </a:p>
          </p:txBody>
        </p:sp>
        <p:grpSp>
          <p:nvGrpSpPr>
            <p:cNvPr id="37" name="组合 36"/>
            <p:cNvGrpSpPr/>
            <p:nvPr/>
          </p:nvGrpSpPr>
          <p:grpSpPr>
            <a:xfrm rot="0">
              <a:off x="7249" y="2493"/>
              <a:ext cx="5358" cy="3601"/>
              <a:chOff x="4702" y="3271"/>
              <a:chExt cx="7588" cy="5099"/>
            </a:xfrm>
          </p:grpSpPr>
          <p:grpSp>
            <p:nvGrpSpPr>
              <p:cNvPr id="38" name="组合 37"/>
              <p:cNvGrpSpPr/>
              <p:nvPr/>
            </p:nvGrpSpPr>
            <p:grpSpPr>
              <a:xfrm rot="2700000">
                <a:off x="4990" y="2983"/>
                <a:ext cx="5099" cy="5675"/>
                <a:chOff x="2213" y="2113"/>
                <a:chExt cx="6006" cy="6684"/>
              </a:xfrm>
            </p:grpSpPr>
            <p:sp>
              <p:nvSpPr>
                <p:cNvPr id="39" name="任意多边形 38"/>
                <p:cNvSpPr/>
                <p:nvPr/>
              </p:nvSpPr>
              <p:spPr>
                <a:xfrm>
                  <a:off x="2542" y="2645"/>
                  <a:ext cx="5677" cy="5656"/>
                </a:xfrm>
                <a:custGeom>
                  <a:avLst/>
                  <a:gdLst>
                    <a:gd name="connsiteX0" fmla="*/ 4820 w 4820"/>
                    <a:gd name="connsiteY0" fmla="*/ 2391 h 4802"/>
                    <a:gd name="connsiteX1" fmla="*/ 2410 w 4820"/>
                    <a:gd name="connsiteY1" fmla="*/ 4802 h 4802"/>
                    <a:gd name="connsiteX2" fmla="*/ 0 w 4820"/>
                    <a:gd name="connsiteY2" fmla="*/ 2391 h 4802"/>
                    <a:gd name="connsiteX3" fmla="*/ 2414 w 4820"/>
                    <a:gd name="connsiteY3" fmla="*/ 3 h 4802"/>
                    <a:gd name="connsiteX4" fmla="*/ 4261 w 4820"/>
                    <a:gd name="connsiteY4" fmla="*/ 868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0" h="4802">
                      <a:moveTo>
                        <a:pt x="4820" y="2391"/>
                      </a:moveTo>
                      <a:cubicBezTo>
                        <a:pt x="4820" y="3722"/>
                        <a:pt x="3741" y="4802"/>
                        <a:pt x="2410" y="4802"/>
                      </a:cubicBezTo>
                      <a:cubicBezTo>
                        <a:pt x="1079" y="4802"/>
                        <a:pt x="0" y="3722"/>
                        <a:pt x="0" y="2391"/>
                      </a:cubicBezTo>
                      <a:cubicBezTo>
                        <a:pt x="13" y="975"/>
                        <a:pt x="1286" y="-65"/>
                        <a:pt x="2414" y="3"/>
                      </a:cubicBezTo>
                      <a:cubicBezTo>
                        <a:pt x="3542" y="71"/>
                        <a:pt x="4105" y="655"/>
                        <a:pt x="4261" y="868"/>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40" name="任意多边形 39"/>
                <p:cNvSpPr/>
                <p:nvPr/>
              </p:nvSpPr>
              <p:spPr>
                <a:xfrm>
                  <a:off x="2213" y="2293"/>
                  <a:ext cx="3167" cy="6334"/>
                </a:xfrm>
                <a:custGeom>
                  <a:avLst/>
                  <a:gdLst>
                    <a:gd name="connsiteX0" fmla="*/ 3167 w 3167"/>
                    <a:gd name="connsiteY0" fmla="*/ 6334 h 6334"/>
                    <a:gd name="connsiteX1" fmla="*/ 0 w 3167"/>
                    <a:gd name="connsiteY1" fmla="*/ 3167 h 6334"/>
                    <a:gd name="connsiteX2" fmla="*/ 3167 w 3167"/>
                    <a:gd name="connsiteY2" fmla="*/ 0 h 6334"/>
                  </a:gdLst>
                  <a:ahLst/>
                  <a:cxnLst>
                    <a:cxn ang="0">
                      <a:pos x="connsiteX0" y="connsiteY0"/>
                    </a:cxn>
                    <a:cxn ang="0">
                      <a:pos x="connsiteX1" y="connsiteY1"/>
                    </a:cxn>
                    <a:cxn ang="0">
                      <a:pos x="connsiteX2" y="connsiteY2"/>
                    </a:cxn>
                  </a:cxnLst>
                  <a:rect l="l" t="t" r="r" b="b"/>
                  <a:pathLst>
                    <a:path w="3167" h="6334">
                      <a:moveTo>
                        <a:pt x="3167" y="6334"/>
                      </a:moveTo>
                      <a:cubicBezTo>
                        <a:pt x="1418" y="6334"/>
                        <a:pt x="0" y="4916"/>
                        <a:pt x="0" y="3167"/>
                      </a:cubicBezTo>
                      <a:cubicBezTo>
                        <a:pt x="0" y="1418"/>
                        <a:pt x="1418" y="0"/>
                        <a:pt x="3167" y="0"/>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44" name="椭圆 43"/>
                <p:cNvSpPr/>
                <p:nvPr/>
              </p:nvSpPr>
              <p:spPr>
                <a:xfrm>
                  <a:off x="5380" y="2113"/>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45" name="椭圆 44"/>
                <p:cNvSpPr/>
                <p:nvPr/>
              </p:nvSpPr>
              <p:spPr>
                <a:xfrm>
                  <a:off x="5380" y="8461"/>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grpSp>
          <p:pic>
            <p:nvPicPr>
              <p:cNvPr id="46" name="图片 45" descr="5b754e2ddb5aa"/>
              <p:cNvPicPr>
                <a:picLocks noChangeAspect="1"/>
              </p:cNvPicPr>
              <p:nvPr/>
            </p:nvPicPr>
            <p:blipFill>
              <a:blip r:embed="rId1"/>
              <a:stretch>
                <a:fillRect/>
              </a:stretch>
            </p:blipFill>
            <p:spPr>
              <a:xfrm>
                <a:off x="7835" y="6052"/>
                <a:ext cx="4455" cy="1771"/>
              </a:xfrm>
              <a:prstGeom prst="rect">
                <a:avLst/>
              </a:prstGeom>
            </p:spPr>
          </p:pic>
        </p:grpSp>
      </p:grpSp>
      <p:pic>
        <p:nvPicPr>
          <p:cNvPr id="28" name="图片 27" descr="5b754e2ddb4d2"/>
          <p:cNvPicPr>
            <a:picLocks noChangeAspect="1"/>
          </p:cNvPicPr>
          <p:nvPr/>
        </p:nvPicPr>
        <p:blipFill>
          <a:blip r:embed="rId2"/>
          <a:stretch>
            <a:fillRect/>
          </a:stretch>
        </p:blipFill>
        <p:spPr>
          <a:xfrm>
            <a:off x="8514080" y="5801360"/>
            <a:ext cx="3671570" cy="1082040"/>
          </a:xfrm>
          <a:prstGeom prst="rect">
            <a:avLst/>
          </a:prstGeom>
        </p:spPr>
      </p:pic>
      <p:pic>
        <p:nvPicPr>
          <p:cNvPr id="30" name="图片 29" descr="5b754e2ddb327"/>
          <p:cNvPicPr>
            <a:picLocks noChangeAspect="1"/>
          </p:cNvPicPr>
          <p:nvPr/>
        </p:nvPicPr>
        <p:blipFill>
          <a:blip r:embed="rId3"/>
          <a:stretch>
            <a:fillRect/>
          </a:stretch>
        </p:blipFill>
        <p:spPr>
          <a:xfrm>
            <a:off x="9364345" y="-118745"/>
            <a:ext cx="2827655" cy="1927225"/>
          </a:xfrm>
          <a:prstGeom prst="rect">
            <a:avLst/>
          </a:prstGeom>
        </p:spPr>
      </p:pic>
      <p:sp>
        <p:nvSpPr>
          <p:cNvPr id="5" name="文本框 4"/>
          <p:cNvSpPr txBox="1"/>
          <p:nvPr/>
        </p:nvSpPr>
        <p:spPr>
          <a:xfrm>
            <a:off x="361315" y="1543685"/>
            <a:ext cx="11781790" cy="3538220"/>
          </a:xfrm>
          <a:prstGeom prst="rect">
            <a:avLst/>
          </a:prstGeom>
          <a:noFill/>
        </p:spPr>
        <p:txBody>
          <a:bodyPr wrap="square" rtlCol="0">
            <a:spAutoFit/>
          </a:bodyPr>
          <a:p>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·waitpid</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函数有三个参数：</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pid_t pid,int* statusp,int options</a:t>
            </a:r>
            <a:endPar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a:p>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pid</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参数确定了一个</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等待集合，</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pid&gt;0</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时等待集合只包含进程</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ID</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为</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pid</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的进程；若</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pid=-1</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则等待集合为该进程的所有子进程。</a:t>
            </a:r>
            <a:endPar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a:p>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在默认情况下（</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options=0</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）该函数会挂起调用进程的执行，直到其等待集合中的一个子进程终止，如果等待集合中的一个进程在刚调用的时候就已经终止了，那么</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waitpid</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就立刻返回。在上述情况下，该函数返回值为终止的子进程的</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PID</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，同时该终止的子进程会被回收。</a:t>
            </a:r>
            <a:endPar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a:p>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通过修改</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options</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为其他常量可以修改默认行为</a:t>
            </a:r>
            <a:endPar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p:txBody>
      </p:sp>
      <p:pic>
        <p:nvPicPr>
          <p:cNvPr id="8" name="Picture 2" descr="C:\Users\ADMINI~1\AppData\Local\Temp\360zip$Temp\360$6\标志与中英文校名组合规范_左右.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10580" y="582967"/>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5"/>
    </p:custDataLst>
  </p:cSld>
  <p:clrMapOvr>
    <a:masterClrMapping/>
  </p:clrMapOvr>
  <p:transition advTm="6274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832610" y="564515"/>
            <a:ext cx="3961765" cy="645160"/>
          </a:xfrm>
          <a:prstGeom prst="rect">
            <a:avLst/>
          </a:prstGeom>
          <a:noFill/>
        </p:spPr>
        <p:txBody>
          <a:bodyPr wrap="square" rtlCol="0">
            <a:spAutoFit/>
          </a:bodyPr>
          <a:p>
            <a:pPr algn="l"/>
            <a:r>
              <a:rPr lang="en-US" altLang="zh-CN" sz="3600" b="1">
                <a:solidFill>
                  <a:srgbClr val="A7967F"/>
                </a:solidFill>
                <a:latin typeface="方正兰亭刊宋_GBK" panose="02000000000000000000" charset="-122"/>
                <a:ea typeface="方正兰亭刊宋_GBK" panose="02000000000000000000" charset="-122"/>
              </a:rPr>
              <a:t>waitpid</a:t>
            </a:r>
            <a:r>
              <a:rPr lang="zh-CN" altLang="en-US" sz="3600" b="1">
                <a:solidFill>
                  <a:srgbClr val="A7967F"/>
                </a:solidFill>
                <a:latin typeface="方正兰亭刊宋_GBK" panose="02000000000000000000" charset="-122"/>
                <a:ea typeface="方正兰亭刊宋_GBK" panose="02000000000000000000" charset="-122"/>
              </a:rPr>
              <a:t>函数详解</a:t>
            </a:r>
            <a:endParaRPr lang="zh-CN" altLang="en-US" sz="3600" b="1">
              <a:solidFill>
                <a:srgbClr val="A7967F"/>
              </a:solidFill>
              <a:latin typeface="方正兰亭刊宋_GBK" panose="02000000000000000000" charset="-122"/>
              <a:ea typeface="方正兰亭刊宋_GBK" panose="02000000000000000000" charset="-122"/>
            </a:endParaRPr>
          </a:p>
        </p:txBody>
      </p:sp>
      <p:grpSp>
        <p:nvGrpSpPr>
          <p:cNvPr id="27" name="组合 26"/>
          <p:cNvGrpSpPr/>
          <p:nvPr/>
        </p:nvGrpSpPr>
        <p:grpSpPr>
          <a:xfrm>
            <a:off x="517525" y="414020"/>
            <a:ext cx="1362292" cy="915850"/>
            <a:chOff x="7249" y="2493"/>
            <a:chExt cx="5358" cy="3601"/>
          </a:xfrm>
        </p:grpSpPr>
        <p:sp>
          <p:nvSpPr>
            <p:cNvPr id="29" name="文本框 28"/>
            <p:cNvSpPr txBox="1"/>
            <p:nvPr/>
          </p:nvSpPr>
          <p:spPr>
            <a:xfrm>
              <a:off x="8066" y="2626"/>
              <a:ext cx="2498" cy="3263"/>
            </a:xfrm>
            <a:prstGeom prst="rect">
              <a:avLst/>
            </a:prstGeom>
            <a:noFill/>
          </p:spPr>
          <p:txBody>
            <a:bodyPr wrap="square" rtlCol="0">
              <a:spAutoFit/>
            </a:bodyPr>
            <a:p>
              <a:pPr algn="dist"/>
              <a:r>
                <a:rPr lang="zh-CN" altLang="en-US" sz="4800">
                  <a:solidFill>
                    <a:srgbClr val="A7967F"/>
                  </a:solidFill>
                  <a:latin typeface="方正宋刻本秀楷_GBK" panose="02000000000000000000" charset="-122"/>
                  <a:ea typeface="方正宋刻本秀楷_GBK" panose="02000000000000000000" charset="-122"/>
                </a:rPr>
                <a:t>肆</a:t>
              </a:r>
              <a:endParaRPr lang="zh-CN" altLang="en-US" sz="4800">
                <a:solidFill>
                  <a:srgbClr val="A7967F"/>
                </a:solidFill>
                <a:latin typeface="方正宋刻本秀楷_GBK" panose="02000000000000000000" charset="-122"/>
                <a:ea typeface="方正宋刻本秀楷_GBK" panose="02000000000000000000" charset="-122"/>
              </a:endParaRPr>
            </a:p>
          </p:txBody>
        </p:sp>
        <p:grpSp>
          <p:nvGrpSpPr>
            <p:cNvPr id="37" name="组合 36"/>
            <p:cNvGrpSpPr/>
            <p:nvPr/>
          </p:nvGrpSpPr>
          <p:grpSpPr>
            <a:xfrm rot="0">
              <a:off x="7249" y="2493"/>
              <a:ext cx="5358" cy="3601"/>
              <a:chOff x="4702" y="3271"/>
              <a:chExt cx="7588" cy="5099"/>
            </a:xfrm>
          </p:grpSpPr>
          <p:grpSp>
            <p:nvGrpSpPr>
              <p:cNvPr id="38" name="组合 37"/>
              <p:cNvGrpSpPr/>
              <p:nvPr/>
            </p:nvGrpSpPr>
            <p:grpSpPr>
              <a:xfrm rot="2700000">
                <a:off x="4990" y="2983"/>
                <a:ext cx="5099" cy="5675"/>
                <a:chOff x="2213" y="2113"/>
                <a:chExt cx="6006" cy="6684"/>
              </a:xfrm>
            </p:grpSpPr>
            <p:sp>
              <p:nvSpPr>
                <p:cNvPr id="39" name="任意多边形 38"/>
                <p:cNvSpPr/>
                <p:nvPr/>
              </p:nvSpPr>
              <p:spPr>
                <a:xfrm>
                  <a:off x="2542" y="2645"/>
                  <a:ext cx="5677" cy="5656"/>
                </a:xfrm>
                <a:custGeom>
                  <a:avLst/>
                  <a:gdLst>
                    <a:gd name="connsiteX0" fmla="*/ 4820 w 4820"/>
                    <a:gd name="connsiteY0" fmla="*/ 2391 h 4802"/>
                    <a:gd name="connsiteX1" fmla="*/ 2410 w 4820"/>
                    <a:gd name="connsiteY1" fmla="*/ 4802 h 4802"/>
                    <a:gd name="connsiteX2" fmla="*/ 0 w 4820"/>
                    <a:gd name="connsiteY2" fmla="*/ 2391 h 4802"/>
                    <a:gd name="connsiteX3" fmla="*/ 2414 w 4820"/>
                    <a:gd name="connsiteY3" fmla="*/ 3 h 4802"/>
                    <a:gd name="connsiteX4" fmla="*/ 4261 w 4820"/>
                    <a:gd name="connsiteY4" fmla="*/ 868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0" h="4802">
                      <a:moveTo>
                        <a:pt x="4820" y="2391"/>
                      </a:moveTo>
                      <a:cubicBezTo>
                        <a:pt x="4820" y="3722"/>
                        <a:pt x="3741" y="4802"/>
                        <a:pt x="2410" y="4802"/>
                      </a:cubicBezTo>
                      <a:cubicBezTo>
                        <a:pt x="1079" y="4802"/>
                        <a:pt x="0" y="3722"/>
                        <a:pt x="0" y="2391"/>
                      </a:cubicBezTo>
                      <a:cubicBezTo>
                        <a:pt x="13" y="975"/>
                        <a:pt x="1286" y="-65"/>
                        <a:pt x="2414" y="3"/>
                      </a:cubicBezTo>
                      <a:cubicBezTo>
                        <a:pt x="3542" y="71"/>
                        <a:pt x="4105" y="655"/>
                        <a:pt x="4261" y="868"/>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40" name="任意多边形 39"/>
                <p:cNvSpPr/>
                <p:nvPr/>
              </p:nvSpPr>
              <p:spPr>
                <a:xfrm>
                  <a:off x="2213" y="2293"/>
                  <a:ext cx="3167" cy="6334"/>
                </a:xfrm>
                <a:custGeom>
                  <a:avLst/>
                  <a:gdLst>
                    <a:gd name="connsiteX0" fmla="*/ 3167 w 3167"/>
                    <a:gd name="connsiteY0" fmla="*/ 6334 h 6334"/>
                    <a:gd name="connsiteX1" fmla="*/ 0 w 3167"/>
                    <a:gd name="connsiteY1" fmla="*/ 3167 h 6334"/>
                    <a:gd name="connsiteX2" fmla="*/ 3167 w 3167"/>
                    <a:gd name="connsiteY2" fmla="*/ 0 h 6334"/>
                  </a:gdLst>
                  <a:ahLst/>
                  <a:cxnLst>
                    <a:cxn ang="0">
                      <a:pos x="connsiteX0" y="connsiteY0"/>
                    </a:cxn>
                    <a:cxn ang="0">
                      <a:pos x="connsiteX1" y="connsiteY1"/>
                    </a:cxn>
                    <a:cxn ang="0">
                      <a:pos x="connsiteX2" y="connsiteY2"/>
                    </a:cxn>
                  </a:cxnLst>
                  <a:rect l="l" t="t" r="r" b="b"/>
                  <a:pathLst>
                    <a:path w="3167" h="6334">
                      <a:moveTo>
                        <a:pt x="3167" y="6334"/>
                      </a:moveTo>
                      <a:cubicBezTo>
                        <a:pt x="1418" y="6334"/>
                        <a:pt x="0" y="4916"/>
                        <a:pt x="0" y="3167"/>
                      </a:cubicBezTo>
                      <a:cubicBezTo>
                        <a:pt x="0" y="1418"/>
                        <a:pt x="1418" y="0"/>
                        <a:pt x="3167" y="0"/>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44" name="椭圆 43"/>
                <p:cNvSpPr/>
                <p:nvPr/>
              </p:nvSpPr>
              <p:spPr>
                <a:xfrm>
                  <a:off x="5380" y="2113"/>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45" name="椭圆 44"/>
                <p:cNvSpPr/>
                <p:nvPr/>
              </p:nvSpPr>
              <p:spPr>
                <a:xfrm>
                  <a:off x="5380" y="8461"/>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grpSp>
          <p:pic>
            <p:nvPicPr>
              <p:cNvPr id="46" name="图片 45" descr="5b754e2ddb5aa"/>
              <p:cNvPicPr>
                <a:picLocks noChangeAspect="1"/>
              </p:cNvPicPr>
              <p:nvPr/>
            </p:nvPicPr>
            <p:blipFill>
              <a:blip r:embed="rId1"/>
              <a:stretch>
                <a:fillRect/>
              </a:stretch>
            </p:blipFill>
            <p:spPr>
              <a:xfrm>
                <a:off x="7835" y="6052"/>
                <a:ext cx="4455" cy="1771"/>
              </a:xfrm>
              <a:prstGeom prst="rect">
                <a:avLst/>
              </a:prstGeom>
            </p:spPr>
          </p:pic>
        </p:grpSp>
      </p:grpSp>
      <p:pic>
        <p:nvPicPr>
          <p:cNvPr id="28" name="图片 27" descr="5b754e2ddb4d2"/>
          <p:cNvPicPr>
            <a:picLocks noChangeAspect="1"/>
          </p:cNvPicPr>
          <p:nvPr/>
        </p:nvPicPr>
        <p:blipFill>
          <a:blip r:embed="rId2"/>
          <a:stretch>
            <a:fillRect/>
          </a:stretch>
        </p:blipFill>
        <p:spPr>
          <a:xfrm>
            <a:off x="8514080" y="5801360"/>
            <a:ext cx="3671570" cy="1082040"/>
          </a:xfrm>
          <a:prstGeom prst="rect">
            <a:avLst/>
          </a:prstGeom>
        </p:spPr>
      </p:pic>
      <p:pic>
        <p:nvPicPr>
          <p:cNvPr id="30" name="图片 29" descr="5b754e2ddb327"/>
          <p:cNvPicPr>
            <a:picLocks noChangeAspect="1"/>
          </p:cNvPicPr>
          <p:nvPr/>
        </p:nvPicPr>
        <p:blipFill>
          <a:blip r:embed="rId3"/>
          <a:stretch>
            <a:fillRect/>
          </a:stretch>
        </p:blipFill>
        <p:spPr>
          <a:xfrm>
            <a:off x="9364345" y="-118745"/>
            <a:ext cx="2827655" cy="1927225"/>
          </a:xfrm>
          <a:prstGeom prst="rect">
            <a:avLst/>
          </a:prstGeom>
        </p:spPr>
      </p:pic>
      <p:pic>
        <p:nvPicPr>
          <p:cNvPr id="8" name="Picture 2" descr="C:\Users\ADMINI~1\AppData\Local\Temp\360zip$Temp\360$6\标志与中英文校名组合规范_左右.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10580" y="582967"/>
            <a:ext cx="1598480" cy="45033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表格 1"/>
          <p:cNvGraphicFramePr/>
          <p:nvPr>
            <p:custDataLst>
              <p:tags r:id="rId5"/>
            </p:custDataLst>
          </p:nvPr>
        </p:nvGraphicFramePr>
        <p:xfrm>
          <a:off x="274955" y="1285875"/>
          <a:ext cx="11610975" cy="4724400"/>
        </p:xfrm>
        <a:graphic>
          <a:graphicData uri="http://schemas.openxmlformats.org/drawingml/2006/table">
            <a:tbl>
              <a:tblPr firstRow="1" bandRow="1">
                <a:tableStyleId>{5C22544A-7EE6-4342-B048-85BDC9FD1C3A}</a:tableStyleId>
              </a:tblPr>
              <a:tblGrid>
                <a:gridCol w="2787015"/>
                <a:gridCol w="8823960"/>
              </a:tblGrid>
              <a:tr h="457200">
                <a:tc>
                  <a:txBody>
                    <a:bodyPr/>
                    <a:p>
                      <a:pPr>
                        <a:buNone/>
                      </a:pPr>
                      <a:r>
                        <a:rPr lang="en-US" altLang="zh-CN" sz="2800" b="1">
                          <a:latin typeface="华文楷体" panose="02010600040101010101" charset="-122"/>
                          <a:ea typeface="华文楷体" panose="02010600040101010101" charset="-122"/>
                          <a:cs typeface="华文楷体" panose="02010600040101010101" charset="-122"/>
                        </a:rPr>
                        <a:t>options</a:t>
                      </a:r>
                      <a:r>
                        <a:rPr lang="zh-CN" altLang="en-US" sz="2800" b="1">
                          <a:latin typeface="华文楷体" panose="02010600040101010101" charset="-122"/>
                          <a:ea typeface="华文楷体" panose="02010600040101010101" charset="-122"/>
                          <a:cs typeface="华文楷体" panose="02010600040101010101" charset="-122"/>
                        </a:rPr>
                        <a:t>取值</a:t>
                      </a:r>
                      <a:endParaRPr lang="zh-CN" altLang="en-US" sz="2800" b="1">
                        <a:latin typeface="华文楷体" panose="02010600040101010101" charset="-122"/>
                        <a:ea typeface="华文楷体" panose="02010600040101010101" charset="-122"/>
                        <a:cs typeface="华文楷体" panose="02010600040101010101" charset="-122"/>
                      </a:endParaRPr>
                    </a:p>
                  </a:txBody>
                  <a:tcPr/>
                </a:tc>
                <a:tc>
                  <a:txBody>
                    <a:bodyPr/>
                    <a:p>
                      <a:pPr>
                        <a:buNone/>
                      </a:pPr>
                      <a:r>
                        <a:rPr lang="zh-CN" altLang="en-US" sz="2800" b="1">
                          <a:latin typeface="华文楷体" panose="02010600040101010101" charset="-122"/>
                          <a:ea typeface="华文楷体" panose="02010600040101010101" charset="-122"/>
                        </a:rPr>
                        <a:t>对应行为</a:t>
                      </a:r>
                      <a:endParaRPr lang="zh-CN" altLang="en-US" sz="2800" b="1">
                        <a:latin typeface="华文楷体" panose="02010600040101010101" charset="-122"/>
                        <a:ea typeface="华文楷体" panose="02010600040101010101" charset="-122"/>
                      </a:endParaRPr>
                    </a:p>
                  </a:txBody>
                  <a:tcPr/>
                </a:tc>
              </a:tr>
              <a:tr h="381000">
                <a:tc>
                  <a:txBody>
                    <a:bodyPr/>
                    <a:p>
                      <a:pPr>
                        <a:buNone/>
                      </a:pPr>
                      <a:r>
                        <a:rPr lang="en-US" altLang="zh-CN" sz="2800" b="1">
                          <a:latin typeface="华文楷体" panose="02010600040101010101" charset="-122"/>
                          <a:ea typeface="华文楷体" panose="02010600040101010101" charset="-122"/>
                        </a:rPr>
                        <a:t>0</a:t>
                      </a:r>
                      <a:endParaRPr lang="en-US" altLang="zh-CN" sz="2800" b="1">
                        <a:latin typeface="华文楷体" panose="02010600040101010101" charset="-122"/>
                        <a:ea typeface="华文楷体" panose="02010600040101010101" charset="-122"/>
                      </a:endParaRPr>
                    </a:p>
                  </a:txBody>
                  <a:tcPr/>
                </a:tc>
                <a:tc>
                  <a:txBody>
                    <a:bodyPr/>
                    <a:p>
                      <a:pPr>
                        <a:buNone/>
                      </a:pPr>
                      <a:r>
                        <a:rPr lang="zh-CN" altLang="en-US" sz="2800" b="1">
                          <a:latin typeface="华文楷体" panose="02010600040101010101" charset="-122"/>
                          <a:ea typeface="华文楷体" panose="02010600040101010101" charset="-122"/>
                          <a:cs typeface="华文楷体" panose="02010600040101010101" charset="-122"/>
                        </a:rPr>
                        <a:t>挂起调用进程，直到其等待集合中一个子进程终止或已经有终止的子进程，返回这个子进程的</a:t>
                      </a:r>
                      <a:r>
                        <a:rPr lang="en-US" altLang="zh-CN" sz="2800" b="1">
                          <a:latin typeface="华文楷体" panose="02010600040101010101" charset="-122"/>
                          <a:ea typeface="华文楷体" panose="02010600040101010101" charset="-122"/>
                          <a:cs typeface="华文楷体" panose="02010600040101010101" charset="-122"/>
                        </a:rPr>
                        <a:t>PID</a:t>
                      </a:r>
                      <a:r>
                        <a:rPr lang="zh-CN" altLang="en-US" sz="2800" b="1">
                          <a:latin typeface="华文楷体" panose="02010600040101010101" charset="-122"/>
                          <a:ea typeface="华文楷体" panose="02010600040101010101" charset="-122"/>
                          <a:cs typeface="华文楷体" panose="02010600040101010101" charset="-122"/>
                        </a:rPr>
                        <a:t>并将其回收</a:t>
                      </a:r>
                      <a:endParaRPr lang="zh-CN" altLang="en-US" sz="2800" b="1">
                        <a:latin typeface="华文楷体" panose="02010600040101010101" charset="-122"/>
                        <a:ea typeface="华文楷体" panose="02010600040101010101" charset="-122"/>
                        <a:cs typeface="华文楷体" panose="02010600040101010101" charset="-122"/>
                      </a:endParaRPr>
                    </a:p>
                  </a:txBody>
                  <a:tcPr/>
                </a:tc>
              </a:tr>
              <a:tr h="381000">
                <a:tc>
                  <a:txBody>
                    <a:bodyPr/>
                    <a:p>
                      <a:pPr>
                        <a:buNone/>
                      </a:pPr>
                      <a:r>
                        <a:rPr lang="en-US" altLang="zh-CN" sz="2800" b="1">
                          <a:latin typeface="华文楷体" panose="02010600040101010101" charset="-122"/>
                          <a:ea typeface="华文楷体" panose="02010600040101010101" charset="-122"/>
                        </a:rPr>
                        <a:t>WNOHANG</a:t>
                      </a:r>
                      <a:endParaRPr lang="en-US" altLang="zh-CN" sz="2800" b="1">
                        <a:latin typeface="华文楷体" panose="02010600040101010101" charset="-122"/>
                        <a:ea typeface="华文楷体" panose="02010600040101010101" charset="-122"/>
                      </a:endParaRPr>
                    </a:p>
                  </a:txBody>
                  <a:tcPr/>
                </a:tc>
                <a:tc>
                  <a:txBody>
                    <a:bodyPr/>
                    <a:p>
                      <a:pPr>
                        <a:buNone/>
                      </a:pPr>
                      <a:r>
                        <a:rPr lang="zh-CN" altLang="en-US" sz="2800" b="1">
                          <a:latin typeface="华文楷体" panose="02010600040101010101" charset="-122"/>
                          <a:ea typeface="华文楷体" panose="02010600040101010101" charset="-122"/>
                          <a:cs typeface="华文楷体" panose="02010600040101010101" charset="-122"/>
                        </a:rPr>
                        <a:t>如果等待集合中任何子进程都没有终止就立刻返回</a:t>
                      </a:r>
                      <a:r>
                        <a:rPr lang="en-US" altLang="zh-CN" sz="2800" b="1">
                          <a:latin typeface="华文楷体" panose="02010600040101010101" charset="-122"/>
                          <a:ea typeface="华文楷体" panose="02010600040101010101" charset="-122"/>
                          <a:cs typeface="华文楷体" panose="02010600040101010101" charset="-122"/>
                        </a:rPr>
                        <a:t>0</a:t>
                      </a:r>
                      <a:r>
                        <a:rPr lang="zh-CN" altLang="en-US" sz="2800" b="1">
                          <a:latin typeface="华文楷体" panose="02010600040101010101" charset="-122"/>
                          <a:ea typeface="华文楷体" panose="02010600040101010101" charset="-122"/>
                          <a:cs typeface="华文楷体" panose="02010600040101010101" charset="-122"/>
                        </a:rPr>
                        <a:t>，这样可以在等待子进程终止的同时做一些有用的工作。</a:t>
                      </a:r>
                      <a:endParaRPr lang="zh-CN" altLang="en-US" sz="2800" b="1">
                        <a:latin typeface="华文楷体" panose="02010600040101010101" charset="-122"/>
                        <a:ea typeface="华文楷体" panose="02010600040101010101" charset="-122"/>
                        <a:cs typeface="华文楷体" panose="02010600040101010101" charset="-122"/>
                      </a:endParaRPr>
                    </a:p>
                  </a:txBody>
                  <a:tcPr/>
                </a:tc>
              </a:tr>
              <a:tr h="640080">
                <a:tc>
                  <a:txBody>
                    <a:bodyPr/>
                    <a:p>
                      <a:pPr>
                        <a:buNone/>
                      </a:pPr>
                      <a:r>
                        <a:rPr lang="en-US" altLang="zh-CN" sz="2800" b="1">
                          <a:latin typeface="华文楷体" panose="02010600040101010101" charset="-122"/>
                          <a:ea typeface="华文楷体" panose="02010600040101010101" charset="-122"/>
                        </a:rPr>
                        <a:t>WUNTRACED</a:t>
                      </a:r>
                      <a:endParaRPr lang="en-US" altLang="zh-CN" sz="2800" b="1">
                        <a:latin typeface="华文楷体" panose="02010600040101010101" charset="-122"/>
                        <a:ea typeface="华文楷体" panose="02010600040101010101" charset="-122"/>
                      </a:endParaRPr>
                    </a:p>
                  </a:txBody>
                  <a:tcPr/>
                </a:tc>
                <a:tc>
                  <a:txBody>
                    <a:bodyPr/>
                    <a:p>
                      <a:pPr>
                        <a:buNone/>
                      </a:pPr>
                      <a:r>
                        <a:rPr lang="zh-CN" altLang="en-US" sz="2800" b="1">
                          <a:latin typeface="华文楷体" panose="02010600040101010101" charset="-122"/>
                          <a:ea typeface="华文楷体" panose="02010600040101010101" charset="-122"/>
                          <a:cs typeface="华文楷体" panose="02010600040101010101" charset="-122"/>
                        </a:rPr>
                        <a:t>挂起调用进程的执行，直到等待集合中的一个进程变成已终止或被停止，返回导致返回的子进程的</a:t>
                      </a:r>
                      <a:r>
                        <a:rPr lang="en-US" altLang="zh-CN" sz="2800" b="1">
                          <a:latin typeface="华文楷体" panose="02010600040101010101" charset="-122"/>
                          <a:ea typeface="华文楷体" panose="02010600040101010101" charset="-122"/>
                          <a:cs typeface="华文楷体" panose="02010600040101010101" charset="-122"/>
                        </a:rPr>
                        <a:t>PID</a:t>
                      </a:r>
                      <a:endParaRPr lang="en-US" altLang="zh-CN" sz="2800" b="1">
                        <a:latin typeface="华文楷体" panose="02010600040101010101" charset="-122"/>
                        <a:ea typeface="华文楷体" panose="02010600040101010101" charset="-122"/>
                        <a:cs typeface="华文楷体" panose="02010600040101010101" charset="-122"/>
                      </a:endParaRPr>
                    </a:p>
                  </a:txBody>
                  <a:tcPr/>
                </a:tc>
              </a:tr>
              <a:tr h="1371600">
                <a:tc>
                  <a:txBody>
                    <a:bodyPr/>
                    <a:p>
                      <a:pPr>
                        <a:buNone/>
                      </a:pPr>
                      <a:r>
                        <a:rPr lang="en-US" altLang="zh-CN" sz="2800" b="1">
                          <a:latin typeface="华文楷体" panose="02010600040101010101" charset="-122"/>
                          <a:ea typeface="华文楷体" panose="02010600040101010101" charset="-122"/>
                        </a:rPr>
                        <a:t>WCONTINUED</a:t>
                      </a:r>
                      <a:endParaRPr lang="en-US" altLang="zh-CN" sz="2800" b="1">
                        <a:latin typeface="华文楷体" panose="02010600040101010101" charset="-122"/>
                        <a:ea typeface="华文楷体" panose="02010600040101010101" charset="-122"/>
                      </a:endParaRPr>
                    </a:p>
                  </a:txBody>
                  <a:tcPr/>
                </a:tc>
                <a:tc>
                  <a:txBody>
                    <a:bodyPr/>
                    <a:p>
                      <a:pPr>
                        <a:buNone/>
                      </a:pPr>
                      <a:r>
                        <a:rPr lang="zh-CN" altLang="en-US" sz="2800" b="1">
                          <a:latin typeface="华文楷体" panose="02010600040101010101" charset="-122"/>
                          <a:ea typeface="华文楷体" panose="02010600040101010101" charset="-122"/>
                          <a:cs typeface="华文楷体" panose="02010600040101010101" charset="-122"/>
                        </a:rPr>
                        <a:t>挂起调用进程的执行直到等待集合中一个正在运行的进程终止或等待集合中一个被停止的进程受到</a:t>
                      </a:r>
                      <a:r>
                        <a:rPr lang="en-US" altLang="zh-CN" sz="2800" b="1">
                          <a:latin typeface="华文楷体" panose="02010600040101010101" charset="-122"/>
                          <a:ea typeface="华文楷体" panose="02010600040101010101" charset="-122"/>
                          <a:cs typeface="华文楷体" panose="02010600040101010101" charset="-122"/>
                        </a:rPr>
                        <a:t>SIGCONT</a:t>
                      </a:r>
                      <a:r>
                        <a:rPr lang="zh-CN" altLang="en-US" sz="2800" b="1">
                          <a:latin typeface="华文楷体" panose="02010600040101010101" charset="-122"/>
                          <a:ea typeface="华文楷体" panose="02010600040101010101" charset="-122"/>
                          <a:cs typeface="华文楷体" panose="02010600040101010101" charset="-122"/>
                        </a:rPr>
                        <a:t>信号重新开始执行</a:t>
                      </a:r>
                      <a:endParaRPr lang="zh-CN" altLang="en-US" sz="2800" b="1">
                        <a:latin typeface="华文楷体" panose="02010600040101010101" charset="-122"/>
                        <a:ea typeface="华文楷体" panose="02010600040101010101" charset="-122"/>
                        <a:cs typeface="华文楷体" panose="02010600040101010101" charset="-122"/>
                      </a:endParaRPr>
                    </a:p>
                  </a:txBody>
                  <a:tcPr/>
                </a:tc>
              </a:tr>
            </a:tbl>
          </a:graphicData>
        </a:graphic>
      </p:graphicFrame>
      <p:sp>
        <p:nvSpPr>
          <p:cNvPr id="4" name="文本框 3"/>
          <p:cNvSpPr txBox="1"/>
          <p:nvPr/>
        </p:nvSpPr>
        <p:spPr>
          <a:xfrm>
            <a:off x="2956560" y="6010275"/>
            <a:ext cx="9808845" cy="521970"/>
          </a:xfrm>
          <a:prstGeom prst="rect">
            <a:avLst/>
          </a:prstGeom>
          <a:noFill/>
        </p:spPr>
        <p:txBody>
          <a:bodyPr wrap="square" rtlCol="0">
            <a:spAutoFit/>
          </a:bodyPr>
          <a:p>
            <a:r>
              <a:rPr lang="zh-CN" altLang="en-US" sz="2800" b="1">
                <a:solidFill>
                  <a:srgbClr val="FF0000"/>
                </a:solidFill>
                <a:latin typeface="华文楷体" panose="02010600040101010101" charset="-122"/>
                <a:ea typeface="华文楷体" panose="02010600040101010101" charset="-122"/>
              </a:rPr>
              <a:t>可以用运算将这些选项组合起来！</a:t>
            </a:r>
            <a:endParaRPr lang="zh-CN" altLang="en-US" sz="2800" b="1">
              <a:solidFill>
                <a:srgbClr val="FF0000"/>
              </a:solidFill>
              <a:latin typeface="华文楷体" panose="02010600040101010101" charset="-122"/>
              <a:ea typeface="华文楷体" panose="02010600040101010101" charset="-122"/>
            </a:endParaRPr>
          </a:p>
        </p:txBody>
      </p:sp>
    </p:spTree>
    <p:custDataLst>
      <p:tags r:id="rId6"/>
    </p:custDataLst>
  </p:cSld>
  <p:clrMapOvr>
    <a:masterClrMapping/>
  </p:clrMapOvr>
  <p:transition advTm="6592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7" presetClass="entr" presetSubtype="0" fill="hold" grpId="0" nodeType="clickEffect">
                                  <p:stCondLst>
                                    <p:cond delay="0"/>
                                  </p:stCondLst>
                                  <p:iterate type="lt">
                                    <p:tmPct val="50000"/>
                                  </p:iterate>
                                  <p:childTnLst>
                                    <p:set>
                                      <p:cBhvr>
                                        <p:cTn id="11" dur="1" fill="hold">
                                          <p:stCondLst>
                                            <p:cond delay="0"/>
                                          </p:stCondLst>
                                        </p:cTn>
                                        <p:tgtEl>
                                          <p:spTgt spid="4"/>
                                        </p:tgtEl>
                                        <p:attrNameLst>
                                          <p:attrName>style.visibility</p:attrName>
                                        </p:attrNameLst>
                                      </p:cBhvr>
                                      <p:to>
                                        <p:strVal val="visible"/>
                                      </p:to>
                                    </p:set>
                                    <p:anim calcmode="discrete" valueType="clr">
                                      <p:cBhvr override="childStyle">
                                        <p:cTn id="12"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4"/>
                                        </p:tgtEl>
                                        <p:attrNameLst>
                                          <p:attrName>fillcolor</p:attrName>
                                        </p:attrNameLst>
                                      </p:cBhvr>
                                      <p:tavLst>
                                        <p:tav tm="0">
                                          <p:val>
                                            <p:clrVal>
                                              <a:schemeClr val="accent2"/>
                                            </p:clrVal>
                                          </p:val>
                                        </p:tav>
                                        <p:tav tm="50000">
                                          <p:val>
                                            <p:clrVal>
                                              <a:schemeClr val="hlink"/>
                                            </p:clrVal>
                                          </p:val>
                                        </p:tav>
                                      </p:tavLst>
                                    </p:anim>
                                    <p:set>
                                      <p:cBhvr>
                                        <p:cTn id="14" dur="80"/>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832610" y="564515"/>
            <a:ext cx="3961765" cy="645160"/>
          </a:xfrm>
          <a:prstGeom prst="rect">
            <a:avLst/>
          </a:prstGeom>
          <a:noFill/>
        </p:spPr>
        <p:txBody>
          <a:bodyPr wrap="square" rtlCol="0">
            <a:spAutoFit/>
          </a:bodyPr>
          <a:p>
            <a:pPr algn="l"/>
            <a:r>
              <a:rPr lang="en-US" altLang="zh-CN" sz="3600" b="1">
                <a:solidFill>
                  <a:srgbClr val="A7967F"/>
                </a:solidFill>
                <a:latin typeface="方正兰亭刊宋_GBK" panose="02000000000000000000" charset="-122"/>
                <a:ea typeface="方正兰亭刊宋_GBK" panose="02000000000000000000" charset="-122"/>
              </a:rPr>
              <a:t>waitpid</a:t>
            </a:r>
            <a:r>
              <a:rPr lang="zh-CN" altLang="en-US" sz="3600" b="1">
                <a:solidFill>
                  <a:srgbClr val="A7967F"/>
                </a:solidFill>
                <a:latin typeface="方正兰亭刊宋_GBK" panose="02000000000000000000" charset="-122"/>
                <a:ea typeface="方正兰亭刊宋_GBK" panose="02000000000000000000" charset="-122"/>
              </a:rPr>
              <a:t>函数详解</a:t>
            </a:r>
            <a:endParaRPr lang="zh-CN" altLang="en-US" sz="3600" b="1">
              <a:solidFill>
                <a:srgbClr val="A7967F"/>
              </a:solidFill>
              <a:latin typeface="方正兰亭刊宋_GBK" panose="02000000000000000000" charset="-122"/>
              <a:ea typeface="方正兰亭刊宋_GBK" panose="02000000000000000000" charset="-122"/>
            </a:endParaRPr>
          </a:p>
        </p:txBody>
      </p:sp>
      <p:grpSp>
        <p:nvGrpSpPr>
          <p:cNvPr id="27" name="组合 26"/>
          <p:cNvGrpSpPr/>
          <p:nvPr/>
        </p:nvGrpSpPr>
        <p:grpSpPr>
          <a:xfrm>
            <a:off x="517525" y="414020"/>
            <a:ext cx="1362292" cy="915850"/>
            <a:chOff x="7249" y="2493"/>
            <a:chExt cx="5358" cy="3601"/>
          </a:xfrm>
        </p:grpSpPr>
        <p:sp>
          <p:nvSpPr>
            <p:cNvPr id="29" name="文本框 28"/>
            <p:cNvSpPr txBox="1"/>
            <p:nvPr/>
          </p:nvSpPr>
          <p:spPr>
            <a:xfrm>
              <a:off x="8066" y="2626"/>
              <a:ext cx="2498" cy="3263"/>
            </a:xfrm>
            <a:prstGeom prst="rect">
              <a:avLst/>
            </a:prstGeom>
            <a:noFill/>
          </p:spPr>
          <p:txBody>
            <a:bodyPr wrap="square" rtlCol="0">
              <a:spAutoFit/>
            </a:bodyPr>
            <a:p>
              <a:pPr algn="dist"/>
              <a:r>
                <a:rPr lang="zh-CN" altLang="en-US" sz="4800">
                  <a:solidFill>
                    <a:srgbClr val="A7967F"/>
                  </a:solidFill>
                  <a:latin typeface="方正宋刻本秀楷_GBK" panose="02000000000000000000" charset="-122"/>
                  <a:ea typeface="方正宋刻本秀楷_GBK" panose="02000000000000000000" charset="-122"/>
                </a:rPr>
                <a:t>肆</a:t>
              </a:r>
              <a:endParaRPr lang="zh-CN" altLang="en-US" sz="4800">
                <a:solidFill>
                  <a:srgbClr val="A7967F"/>
                </a:solidFill>
                <a:latin typeface="方正宋刻本秀楷_GBK" panose="02000000000000000000" charset="-122"/>
                <a:ea typeface="方正宋刻本秀楷_GBK" panose="02000000000000000000" charset="-122"/>
              </a:endParaRPr>
            </a:p>
          </p:txBody>
        </p:sp>
        <p:grpSp>
          <p:nvGrpSpPr>
            <p:cNvPr id="37" name="组合 36"/>
            <p:cNvGrpSpPr/>
            <p:nvPr/>
          </p:nvGrpSpPr>
          <p:grpSpPr>
            <a:xfrm rot="0">
              <a:off x="7249" y="2493"/>
              <a:ext cx="5358" cy="3601"/>
              <a:chOff x="4702" y="3271"/>
              <a:chExt cx="7588" cy="5099"/>
            </a:xfrm>
          </p:grpSpPr>
          <p:grpSp>
            <p:nvGrpSpPr>
              <p:cNvPr id="38" name="组合 37"/>
              <p:cNvGrpSpPr/>
              <p:nvPr/>
            </p:nvGrpSpPr>
            <p:grpSpPr>
              <a:xfrm rot="2700000">
                <a:off x="4990" y="2983"/>
                <a:ext cx="5099" cy="5675"/>
                <a:chOff x="2213" y="2113"/>
                <a:chExt cx="6006" cy="6684"/>
              </a:xfrm>
            </p:grpSpPr>
            <p:sp>
              <p:nvSpPr>
                <p:cNvPr id="39" name="任意多边形 38"/>
                <p:cNvSpPr/>
                <p:nvPr/>
              </p:nvSpPr>
              <p:spPr>
                <a:xfrm>
                  <a:off x="2542" y="2645"/>
                  <a:ext cx="5677" cy="5656"/>
                </a:xfrm>
                <a:custGeom>
                  <a:avLst/>
                  <a:gdLst>
                    <a:gd name="connsiteX0" fmla="*/ 4820 w 4820"/>
                    <a:gd name="connsiteY0" fmla="*/ 2391 h 4802"/>
                    <a:gd name="connsiteX1" fmla="*/ 2410 w 4820"/>
                    <a:gd name="connsiteY1" fmla="*/ 4802 h 4802"/>
                    <a:gd name="connsiteX2" fmla="*/ 0 w 4820"/>
                    <a:gd name="connsiteY2" fmla="*/ 2391 h 4802"/>
                    <a:gd name="connsiteX3" fmla="*/ 2414 w 4820"/>
                    <a:gd name="connsiteY3" fmla="*/ 3 h 4802"/>
                    <a:gd name="connsiteX4" fmla="*/ 4261 w 4820"/>
                    <a:gd name="connsiteY4" fmla="*/ 868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0" h="4802">
                      <a:moveTo>
                        <a:pt x="4820" y="2391"/>
                      </a:moveTo>
                      <a:cubicBezTo>
                        <a:pt x="4820" y="3722"/>
                        <a:pt x="3741" y="4802"/>
                        <a:pt x="2410" y="4802"/>
                      </a:cubicBezTo>
                      <a:cubicBezTo>
                        <a:pt x="1079" y="4802"/>
                        <a:pt x="0" y="3722"/>
                        <a:pt x="0" y="2391"/>
                      </a:cubicBezTo>
                      <a:cubicBezTo>
                        <a:pt x="13" y="975"/>
                        <a:pt x="1286" y="-65"/>
                        <a:pt x="2414" y="3"/>
                      </a:cubicBezTo>
                      <a:cubicBezTo>
                        <a:pt x="3542" y="71"/>
                        <a:pt x="4105" y="655"/>
                        <a:pt x="4261" y="868"/>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40" name="任意多边形 39"/>
                <p:cNvSpPr/>
                <p:nvPr/>
              </p:nvSpPr>
              <p:spPr>
                <a:xfrm>
                  <a:off x="2213" y="2293"/>
                  <a:ext cx="3167" cy="6334"/>
                </a:xfrm>
                <a:custGeom>
                  <a:avLst/>
                  <a:gdLst>
                    <a:gd name="connsiteX0" fmla="*/ 3167 w 3167"/>
                    <a:gd name="connsiteY0" fmla="*/ 6334 h 6334"/>
                    <a:gd name="connsiteX1" fmla="*/ 0 w 3167"/>
                    <a:gd name="connsiteY1" fmla="*/ 3167 h 6334"/>
                    <a:gd name="connsiteX2" fmla="*/ 3167 w 3167"/>
                    <a:gd name="connsiteY2" fmla="*/ 0 h 6334"/>
                  </a:gdLst>
                  <a:ahLst/>
                  <a:cxnLst>
                    <a:cxn ang="0">
                      <a:pos x="connsiteX0" y="connsiteY0"/>
                    </a:cxn>
                    <a:cxn ang="0">
                      <a:pos x="connsiteX1" y="connsiteY1"/>
                    </a:cxn>
                    <a:cxn ang="0">
                      <a:pos x="connsiteX2" y="connsiteY2"/>
                    </a:cxn>
                  </a:cxnLst>
                  <a:rect l="l" t="t" r="r" b="b"/>
                  <a:pathLst>
                    <a:path w="3167" h="6334">
                      <a:moveTo>
                        <a:pt x="3167" y="6334"/>
                      </a:moveTo>
                      <a:cubicBezTo>
                        <a:pt x="1418" y="6334"/>
                        <a:pt x="0" y="4916"/>
                        <a:pt x="0" y="3167"/>
                      </a:cubicBezTo>
                      <a:cubicBezTo>
                        <a:pt x="0" y="1418"/>
                        <a:pt x="1418" y="0"/>
                        <a:pt x="3167" y="0"/>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44" name="椭圆 43"/>
                <p:cNvSpPr/>
                <p:nvPr/>
              </p:nvSpPr>
              <p:spPr>
                <a:xfrm>
                  <a:off x="5380" y="2113"/>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45" name="椭圆 44"/>
                <p:cNvSpPr/>
                <p:nvPr/>
              </p:nvSpPr>
              <p:spPr>
                <a:xfrm>
                  <a:off x="5380" y="8461"/>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grpSp>
          <p:pic>
            <p:nvPicPr>
              <p:cNvPr id="46" name="图片 45" descr="5b754e2ddb5aa"/>
              <p:cNvPicPr>
                <a:picLocks noChangeAspect="1"/>
              </p:cNvPicPr>
              <p:nvPr/>
            </p:nvPicPr>
            <p:blipFill>
              <a:blip r:embed="rId1"/>
              <a:stretch>
                <a:fillRect/>
              </a:stretch>
            </p:blipFill>
            <p:spPr>
              <a:xfrm>
                <a:off x="7835" y="6052"/>
                <a:ext cx="4455" cy="1771"/>
              </a:xfrm>
              <a:prstGeom prst="rect">
                <a:avLst/>
              </a:prstGeom>
            </p:spPr>
          </p:pic>
        </p:grpSp>
      </p:grpSp>
      <p:pic>
        <p:nvPicPr>
          <p:cNvPr id="28" name="图片 27" descr="5b754e2ddb4d2"/>
          <p:cNvPicPr>
            <a:picLocks noChangeAspect="1"/>
          </p:cNvPicPr>
          <p:nvPr/>
        </p:nvPicPr>
        <p:blipFill>
          <a:blip r:embed="rId2"/>
          <a:stretch>
            <a:fillRect/>
          </a:stretch>
        </p:blipFill>
        <p:spPr>
          <a:xfrm>
            <a:off x="8514080" y="5801360"/>
            <a:ext cx="3671570" cy="1082040"/>
          </a:xfrm>
          <a:prstGeom prst="rect">
            <a:avLst/>
          </a:prstGeom>
        </p:spPr>
      </p:pic>
      <p:pic>
        <p:nvPicPr>
          <p:cNvPr id="30" name="图片 29" descr="5b754e2ddb327"/>
          <p:cNvPicPr>
            <a:picLocks noChangeAspect="1"/>
          </p:cNvPicPr>
          <p:nvPr/>
        </p:nvPicPr>
        <p:blipFill>
          <a:blip r:embed="rId3"/>
          <a:stretch>
            <a:fillRect/>
          </a:stretch>
        </p:blipFill>
        <p:spPr>
          <a:xfrm>
            <a:off x="9364345" y="-118745"/>
            <a:ext cx="2827655" cy="1927225"/>
          </a:xfrm>
          <a:prstGeom prst="rect">
            <a:avLst/>
          </a:prstGeom>
        </p:spPr>
      </p:pic>
      <p:sp>
        <p:nvSpPr>
          <p:cNvPr id="5" name="文本框 4"/>
          <p:cNvSpPr txBox="1"/>
          <p:nvPr/>
        </p:nvSpPr>
        <p:spPr>
          <a:xfrm>
            <a:off x="361315" y="1543685"/>
            <a:ext cx="11781790" cy="4831080"/>
          </a:xfrm>
          <a:prstGeom prst="rect">
            <a:avLst/>
          </a:prstGeom>
          <a:noFill/>
        </p:spPr>
        <p:txBody>
          <a:bodyPr wrap="square" rtlCol="0">
            <a:spAutoFit/>
          </a:bodyPr>
          <a:p>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对</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statusp</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参数，如果其非空，</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waitpid</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会在其中放上导致返回的子进程的状态信息，令</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status=*statusp</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，则</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wait.h</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头文件定义了解释</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status</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参数的宏：</a:t>
            </a:r>
            <a:endPar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a:p>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·WIFEXITED(status):</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子进程通过调用</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exit</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或</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return</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正常终止，此时会定义</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WEXITSTATUS(status)</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返回正常终止的子进程的退出状态</a:t>
            </a:r>
            <a:endPar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a:p>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·WIFSIGNALED(status)</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：子进程因为一个未被捕获的信号终止，此时会定义</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WTERMSIG(status)</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返回导致子进程终止的信号的编号</a:t>
            </a:r>
            <a:endPar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a:p>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·WIFSTOPPED(status):</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引起返回的子进程在当前是停止的，此时会定义</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WSTOPSIG</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status</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）返回引起子进程停止的信号的编号</a:t>
            </a:r>
            <a:endPar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a:p>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·WIFCONTINUED(status):</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子进程受到</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SIGCONT</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信号重新启动</a:t>
            </a:r>
            <a:endPar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a:p>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如果调用进程没有子进程，</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waitpid</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返回</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-1</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，并设置</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errno</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为</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ECHILD</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，如果其被一个信号中断，则返回</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-1</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，并设置</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errno</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为</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EINTR</a:t>
            </a:r>
            <a:endPar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p:txBody>
      </p:sp>
      <p:pic>
        <p:nvPicPr>
          <p:cNvPr id="8" name="Picture 2" descr="C:\Users\ADMINI~1\AppData\Local\Temp\360zip$Temp\360$6\标志与中英文校名组合规范_左右.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10580" y="582967"/>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5"/>
    </p:custDataLst>
  </p:cSld>
  <p:clrMapOvr>
    <a:masterClrMapping/>
  </p:clrMapOvr>
  <p:transition advTm="7726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832610" y="564515"/>
            <a:ext cx="3961765" cy="645160"/>
          </a:xfrm>
          <a:prstGeom prst="rect">
            <a:avLst/>
          </a:prstGeom>
          <a:noFill/>
        </p:spPr>
        <p:txBody>
          <a:bodyPr wrap="square" rtlCol="0">
            <a:spAutoFit/>
          </a:bodyPr>
          <a:p>
            <a:pPr algn="l"/>
            <a:r>
              <a:rPr lang="en-US" altLang="zh-CN" sz="3600" b="1">
                <a:solidFill>
                  <a:srgbClr val="A7967F"/>
                </a:solidFill>
                <a:latin typeface="方正兰亭刊宋_GBK" panose="02000000000000000000" charset="-122"/>
                <a:ea typeface="方正兰亭刊宋_GBK" panose="02000000000000000000" charset="-122"/>
              </a:rPr>
              <a:t>waitpid</a:t>
            </a:r>
            <a:r>
              <a:rPr lang="zh-CN" altLang="en-US" sz="3600" b="1">
                <a:solidFill>
                  <a:srgbClr val="A7967F"/>
                </a:solidFill>
                <a:latin typeface="方正兰亭刊宋_GBK" panose="02000000000000000000" charset="-122"/>
                <a:ea typeface="方正兰亭刊宋_GBK" panose="02000000000000000000" charset="-122"/>
              </a:rPr>
              <a:t>函数详解</a:t>
            </a:r>
            <a:endParaRPr lang="zh-CN" altLang="en-US" sz="3600" b="1">
              <a:solidFill>
                <a:srgbClr val="A7967F"/>
              </a:solidFill>
              <a:latin typeface="方正兰亭刊宋_GBK" panose="02000000000000000000" charset="-122"/>
              <a:ea typeface="方正兰亭刊宋_GBK" panose="02000000000000000000" charset="-122"/>
            </a:endParaRPr>
          </a:p>
        </p:txBody>
      </p:sp>
      <p:grpSp>
        <p:nvGrpSpPr>
          <p:cNvPr id="27" name="组合 26"/>
          <p:cNvGrpSpPr/>
          <p:nvPr/>
        </p:nvGrpSpPr>
        <p:grpSpPr>
          <a:xfrm>
            <a:off x="517525" y="414020"/>
            <a:ext cx="1362292" cy="915850"/>
            <a:chOff x="7249" y="2493"/>
            <a:chExt cx="5358" cy="3601"/>
          </a:xfrm>
        </p:grpSpPr>
        <p:sp>
          <p:nvSpPr>
            <p:cNvPr id="29" name="文本框 28"/>
            <p:cNvSpPr txBox="1"/>
            <p:nvPr/>
          </p:nvSpPr>
          <p:spPr>
            <a:xfrm>
              <a:off x="8066" y="2626"/>
              <a:ext cx="2498" cy="3263"/>
            </a:xfrm>
            <a:prstGeom prst="rect">
              <a:avLst/>
            </a:prstGeom>
            <a:noFill/>
          </p:spPr>
          <p:txBody>
            <a:bodyPr wrap="square" rtlCol="0">
              <a:spAutoFit/>
            </a:bodyPr>
            <a:p>
              <a:pPr algn="dist"/>
              <a:r>
                <a:rPr lang="zh-CN" altLang="en-US" sz="4800">
                  <a:solidFill>
                    <a:srgbClr val="A7967F"/>
                  </a:solidFill>
                  <a:latin typeface="方正宋刻本秀楷_GBK" panose="02000000000000000000" charset="-122"/>
                  <a:ea typeface="方正宋刻本秀楷_GBK" panose="02000000000000000000" charset="-122"/>
                </a:rPr>
                <a:t>肆</a:t>
              </a:r>
              <a:endParaRPr lang="zh-CN" altLang="en-US" sz="4800">
                <a:solidFill>
                  <a:srgbClr val="A7967F"/>
                </a:solidFill>
                <a:latin typeface="方正宋刻本秀楷_GBK" panose="02000000000000000000" charset="-122"/>
                <a:ea typeface="方正宋刻本秀楷_GBK" panose="02000000000000000000" charset="-122"/>
              </a:endParaRPr>
            </a:p>
          </p:txBody>
        </p:sp>
        <p:grpSp>
          <p:nvGrpSpPr>
            <p:cNvPr id="37" name="组合 36"/>
            <p:cNvGrpSpPr/>
            <p:nvPr/>
          </p:nvGrpSpPr>
          <p:grpSpPr>
            <a:xfrm rot="0">
              <a:off x="7249" y="2493"/>
              <a:ext cx="5358" cy="3601"/>
              <a:chOff x="4702" y="3271"/>
              <a:chExt cx="7588" cy="5099"/>
            </a:xfrm>
          </p:grpSpPr>
          <p:grpSp>
            <p:nvGrpSpPr>
              <p:cNvPr id="38" name="组合 37"/>
              <p:cNvGrpSpPr/>
              <p:nvPr/>
            </p:nvGrpSpPr>
            <p:grpSpPr>
              <a:xfrm rot="2700000">
                <a:off x="4990" y="2983"/>
                <a:ext cx="5099" cy="5675"/>
                <a:chOff x="2213" y="2113"/>
                <a:chExt cx="6006" cy="6684"/>
              </a:xfrm>
            </p:grpSpPr>
            <p:sp>
              <p:nvSpPr>
                <p:cNvPr id="39" name="任意多边形 38"/>
                <p:cNvSpPr/>
                <p:nvPr/>
              </p:nvSpPr>
              <p:spPr>
                <a:xfrm>
                  <a:off x="2542" y="2645"/>
                  <a:ext cx="5677" cy="5656"/>
                </a:xfrm>
                <a:custGeom>
                  <a:avLst/>
                  <a:gdLst>
                    <a:gd name="connsiteX0" fmla="*/ 4820 w 4820"/>
                    <a:gd name="connsiteY0" fmla="*/ 2391 h 4802"/>
                    <a:gd name="connsiteX1" fmla="*/ 2410 w 4820"/>
                    <a:gd name="connsiteY1" fmla="*/ 4802 h 4802"/>
                    <a:gd name="connsiteX2" fmla="*/ 0 w 4820"/>
                    <a:gd name="connsiteY2" fmla="*/ 2391 h 4802"/>
                    <a:gd name="connsiteX3" fmla="*/ 2414 w 4820"/>
                    <a:gd name="connsiteY3" fmla="*/ 3 h 4802"/>
                    <a:gd name="connsiteX4" fmla="*/ 4261 w 4820"/>
                    <a:gd name="connsiteY4" fmla="*/ 868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0" h="4802">
                      <a:moveTo>
                        <a:pt x="4820" y="2391"/>
                      </a:moveTo>
                      <a:cubicBezTo>
                        <a:pt x="4820" y="3722"/>
                        <a:pt x="3741" y="4802"/>
                        <a:pt x="2410" y="4802"/>
                      </a:cubicBezTo>
                      <a:cubicBezTo>
                        <a:pt x="1079" y="4802"/>
                        <a:pt x="0" y="3722"/>
                        <a:pt x="0" y="2391"/>
                      </a:cubicBezTo>
                      <a:cubicBezTo>
                        <a:pt x="13" y="975"/>
                        <a:pt x="1286" y="-65"/>
                        <a:pt x="2414" y="3"/>
                      </a:cubicBezTo>
                      <a:cubicBezTo>
                        <a:pt x="3542" y="71"/>
                        <a:pt x="4105" y="655"/>
                        <a:pt x="4261" y="868"/>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40" name="任意多边形 39"/>
                <p:cNvSpPr/>
                <p:nvPr/>
              </p:nvSpPr>
              <p:spPr>
                <a:xfrm>
                  <a:off x="2213" y="2293"/>
                  <a:ext cx="3167" cy="6334"/>
                </a:xfrm>
                <a:custGeom>
                  <a:avLst/>
                  <a:gdLst>
                    <a:gd name="connsiteX0" fmla="*/ 3167 w 3167"/>
                    <a:gd name="connsiteY0" fmla="*/ 6334 h 6334"/>
                    <a:gd name="connsiteX1" fmla="*/ 0 w 3167"/>
                    <a:gd name="connsiteY1" fmla="*/ 3167 h 6334"/>
                    <a:gd name="connsiteX2" fmla="*/ 3167 w 3167"/>
                    <a:gd name="connsiteY2" fmla="*/ 0 h 6334"/>
                  </a:gdLst>
                  <a:ahLst/>
                  <a:cxnLst>
                    <a:cxn ang="0">
                      <a:pos x="connsiteX0" y="connsiteY0"/>
                    </a:cxn>
                    <a:cxn ang="0">
                      <a:pos x="connsiteX1" y="connsiteY1"/>
                    </a:cxn>
                    <a:cxn ang="0">
                      <a:pos x="connsiteX2" y="connsiteY2"/>
                    </a:cxn>
                  </a:cxnLst>
                  <a:rect l="l" t="t" r="r" b="b"/>
                  <a:pathLst>
                    <a:path w="3167" h="6334">
                      <a:moveTo>
                        <a:pt x="3167" y="6334"/>
                      </a:moveTo>
                      <a:cubicBezTo>
                        <a:pt x="1418" y="6334"/>
                        <a:pt x="0" y="4916"/>
                        <a:pt x="0" y="3167"/>
                      </a:cubicBezTo>
                      <a:cubicBezTo>
                        <a:pt x="0" y="1418"/>
                        <a:pt x="1418" y="0"/>
                        <a:pt x="3167" y="0"/>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44" name="椭圆 43"/>
                <p:cNvSpPr/>
                <p:nvPr/>
              </p:nvSpPr>
              <p:spPr>
                <a:xfrm>
                  <a:off x="5380" y="2113"/>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45" name="椭圆 44"/>
                <p:cNvSpPr/>
                <p:nvPr/>
              </p:nvSpPr>
              <p:spPr>
                <a:xfrm>
                  <a:off x="5380" y="8461"/>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grpSp>
          <p:pic>
            <p:nvPicPr>
              <p:cNvPr id="46" name="图片 45" descr="5b754e2ddb5aa"/>
              <p:cNvPicPr>
                <a:picLocks noChangeAspect="1"/>
              </p:cNvPicPr>
              <p:nvPr/>
            </p:nvPicPr>
            <p:blipFill>
              <a:blip r:embed="rId1"/>
              <a:stretch>
                <a:fillRect/>
              </a:stretch>
            </p:blipFill>
            <p:spPr>
              <a:xfrm>
                <a:off x="7835" y="6052"/>
                <a:ext cx="4455" cy="1771"/>
              </a:xfrm>
              <a:prstGeom prst="rect">
                <a:avLst/>
              </a:prstGeom>
            </p:spPr>
          </p:pic>
        </p:grpSp>
      </p:grpSp>
      <p:pic>
        <p:nvPicPr>
          <p:cNvPr id="28" name="图片 27" descr="5b754e2ddb4d2"/>
          <p:cNvPicPr>
            <a:picLocks noChangeAspect="1"/>
          </p:cNvPicPr>
          <p:nvPr/>
        </p:nvPicPr>
        <p:blipFill>
          <a:blip r:embed="rId2"/>
          <a:stretch>
            <a:fillRect/>
          </a:stretch>
        </p:blipFill>
        <p:spPr>
          <a:xfrm>
            <a:off x="8514080" y="5801360"/>
            <a:ext cx="3671570" cy="1082040"/>
          </a:xfrm>
          <a:prstGeom prst="rect">
            <a:avLst/>
          </a:prstGeom>
        </p:spPr>
      </p:pic>
      <p:pic>
        <p:nvPicPr>
          <p:cNvPr id="30" name="图片 29" descr="5b754e2ddb327"/>
          <p:cNvPicPr>
            <a:picLocks noChangeAspect="1"/>
          </p:cNvPicPr>
          <p:nvPr/>
        </p:nvPicPr>
        <p:blipFill>
          <a:blip r:embed="rId3"/>
          <a:stretch>
            <a:fillRect/>
          </a:stretch>
        </p:blipFill>
        <p:spPr>
          <a:xfrm>
            <a:off x="9364345" y="-118745"/>
            <a:ext cx="2827655" cy="1927225"/>
          </a:xfrm>
          <a:prstGeom prst="rect">
            <a:avLst/>
          </a:prstGeom>
        </p:spPr>
      </p:pic>
      <p:sp>
        <p:nvSpPr>
          <p:cNvPr id="5" name="文本框 4"/>
          <p:cNvSpPr txBox="1"/>
          <p:nvPr/>
        </p:nvSpPr>
        <p:spPr>
          <a:xfrm>
            <a:off x="361315" y="1543685"/>
            <a:ext cx="11781790" cy="1814830"/>
          </a:xfrm>
          <a:prstGeom prst="rect">
            <a:avLst/>
          </a:prstGeom>
          <a:noFill/>
        </p:spPr>
        <p:txBody>
          <a:bodyPr wrap="square" rtlCol="0">
            <a:spAutoFit/>
          </a:bodyPr>
          <a:p>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·waitpid</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函数有一个简化版本</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wait</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函数，它只有一个参数：</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int* statusp</a:t>
            </a:r>
            <a:endPar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a:p>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调用</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wait(&amp;status)</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等价于调用</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waitpid(-1,&amp;status,0)</a:t>
            </a:r>
            <a:endPar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endParaRPr>
          </a:p>
          <a:p>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程序不会按照特定的顺序回收子进程，这是非确定性行为的一个实例，程序员不能假设程序总是会出现某一个结果。</a:t>
            </a:r>
            <a:endPar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endParaRPr>
          </a:p>
        </p:txBody>
      </p:sp>
      <p:pic>
        <p:nvPicPr>
          <p:cNvPr id="8" name="Picture 2" descr="C:\Users\ADMINI~1\AppData\Local\Temp\360zip$Temp\360$6\标志与中英文校名组合规范_左右.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10580" y="582967"/>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5"/>
    </p:custDataLst>
  </p:cSld>
  <p:clrMapOvr>
    <a:masterClrMapping/>
  </p:clrMapOvr>
  <p:transition advTm="3135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832610" y="564515"/>
            <a:ext cx="8595360" cy="645160"/>
          </a:xfrm>
          <a:prstGeom prst="rect">
            <a:avLst/>
          </a:prstGeom>
          <a:noFill/>
        </p:spPr>
        <p:txBody>
          <a:bodyPr wrap="square" rtlCol="0">
            <a:spAutoFit/>
          </a:bodyPr>
          <a:p>
            <a:r>
              <a:rPr lang="zh-CN" sz="3600" b="1">
                <a:solidFill>
                  <a:srgbClr val="A7967F"/>
                </a:solidFill>
                <a:latin typeface="方正兰亭刊宋_GBK" panose="02000000000000000000" charset="-122"/>
                <a:ea typeface="方正兰亭刊宋_GBK" panose="02000000000000000000" charset="-122"/>
              </a:rPr>
              <a:t>例题：用进程图理解</a:t>
            </a:r>
            <a:r>
              <a:rPr lang="en-US" altLang="zh-CN" sz="3600" b="1">
                <a:solidFill>
                  <a:srgbClr val="A7967F"/>
                </a:solidFill>
                <a:latin typeface="方正兰亭刊宋_GBK" panose="02000000000000000000" charset="-122"/>
                <a:ea typeface="方正兰亭刊宋_GBK" panose="02000000000000000000" charset="-122"/>
              </a:rPr>
              <a:t>fork</a:t>
            </a:r>
            <a:r>
              <a:rPr lang="zh-CN" altLang="en-US" sz="3600" b="1">
                <a:solidFill>
                  <a:srgbClr val="A7967F"/>
                </a:solidFill>
                <a:latin typeface="方正兰亭刊宋_GBK" panose="02000000000000000000" charset="-122"/>
                <a:ea typeface="方正兰亭刊宋_GBK" panose="02000000000000000000" charset="-122"/>
              </a:rPr>
              <a:t>与</a:t>
            </a:r>
            <a:r>
              <a:rPr lang="en-US" altLang="zh-CN" sz="3600" b="1">
                <a:solidFill>
                  <a:srgbClr val="A7967F"/>
                </a:solidFill>
                <a:latin typeface="方正兰亭刊宋_GBK" panose="02000000000000000000" charset="-122"/>
                <a:ea typeface="方正兰亭刊宋_GBK" panose="02000000000000000000" charset="-122"/>
              </a:rPr>
              <a:t>waitpid</a:t>
            </a:r>
            <a:r>
              <a:rPr lang="zh-CN" altLang="en-US" sz="3600" b="1">
                <a:solidFill>
                  <a:srgbClr val="A7967F"/>
                </a:solidFill>
                <a:latin typeface="方正兰亭刊宋_GBK" panose="02000000000000000000" charset="-122"/>
                <a:ea typeface="方正兰亭刊宋_GBK" panose="02000000000000000000" charset="-122"/>
              </a:rPr>
              <a:t>的行为</a:t>
            </a:r>
            <a:endParaRPr lang="zh-CN" altLang="en-US" sz="3600" b="1">
              <a:solidFill>
                <a:srgbClr val="A7967F"/>
              </a:solidFill>
              <a:latin typeface="方正兰亭刊宋_GBK" panose="02000000000000000000" charset="-122"/>
              <a:ea typeface="方正兰亭刊宋_GBK" panose="02000000000000000000" charset="-122"/>
            </a:endParaRPr>
          </a:p>
        </p:txBody>
      </p:sp>
      <p:grpSp>
        <p:nvGrpSpPr>
          <p:cNvPr id="27" name="组合 26"/>
          <p:cNvGrpSpPr/>
          <p:nvPr/>
        </p:nvGrpSpPr>
        <p:grpSpPr>
          <a:xfrm>
            <a:off x="517525" y="414020"/>
            <a:ext cx="1362292" cy="915850"/>
            <a:chOff x="7249" y="2493"/>
            <a:chExt cx="5358" cy="3601"/>
          </a:xfrm>
        </p:grpSpPr>
        <p:sp>
          <p:nvSpPr>
            <p:cNvPr id="29" name="文本框 28"/>
            <p:cNvSpPr txBox="1"/>
            <p:nvPr/>
          </p:nvSpPr>
          <p:spPr>
            <a:xfrm>
              <a:off x="8066" y="2626"/>
              <a:ext cx="2498" cy="3263"/>
            </a:xfrm>
            <a:prstGeom prst="rect">
              <a:avLst/>
            </a:prstGeom>
            <a:noFill/>
          </p:spPr>
          <p:txBody>
            <a:bodyPr wrap="square" rtlCol="0">
              <a:spAutoFit/>
            </a:bodyPr>
            <a:p>
              <a:pPr algn="dist"/>
              <a:r>
                <a:rPr lang="zh-CN" altLang="en-US" sz="4800">
                  <a:solidFill>
                    <a:srgbClr val="A7967F"/>
                  </a:solidFill>
                  <a:latin typeface="方正宋刻本秀楷_GBK" panose="02000000000000000000" charset="-122"/>
                  <a:ea typeface="方正宋刻本秀楷_GBK" panose="02000000000000000000" charset="-122"/>
                </a:rPr>
                <a:t>肆</a:t>
              </a:r>
              <a:endParaRPr lang="zh-CN" altLang="en-US" sz="4800">
                <a:solidFill>
                  <a:srgbClr val="A7967F"/>
                </a:solidFill>
                <a:latin typeface="方正宋刻本秀楷_GBK" panose="02000000000000000000" charset="-122"/>
                <a:ea typeface="方正宋刻本秀楷_GBK" panose="02000000000000000000" charset="-122"/>
              </a:endParaRPr>
            </a:p>
          </p:txBody>
        </p:sp>
        <p:grpSp>
          <p:nvGrpSpPr>
            <p:cNvPr id="37" name="组合 36"/>
            <p:cNvGrpSpPr/>
            <p:nvPr/>
          </p:nvGrpSpPr>
          <p:grpSpPr>
            <a:xfrm rot="0">
              <a:off x="7249" y="2493"/>
              <a:ext cx="5358" cy="3601"/>
              <a:chOff x="4702" y="3271"/>
              <a:chExt cx="7588" cy="5099"/>
            </a:xfrm>
          </p:grpSpPr>
          <p:grpSp>
            <p:nvGrpSpPr>
              <p:cNvPr id="38" name="组合 37"/>
              <p:cNvGrpSpPr/>
              <p:nvPr/>
            </p:nvGrpSpPr>
            <p:grpSpPr>
              <a:xfrm rot="2700000">
                <a:off x="4990" y="2983"/>
                <a:ext cx="5099" cy="5675"/>
                <a:chOff x="2213" y="2113"/>
                <a:chExt cx="6006" cy="6684"/>
              </a:xfrm>
            </p:grpSpPr>
            <p:sp>
              <p:nvSpPr>
                <p:cNvPr id="39" name="任意多边形 38"/>
                <p:cNvSpPr/>
                <p:nvPr/>
              </p:nvSpPr>
              <p:spPr>
                <a:xfrm>
                  <a:off x="2542" y="2645"/>
                  <a:ext cx="5677" cy="5656"/>
                </a:xfrm>
                <a:custGeom>
                  <a:avLst/>
                  <a:gdLst>
                    <a:gd name="connsiteX0" fmla="*/ 4820 w 4820"/>
                    <a:gd name="connsiteY0" fmla="*/ 2391 h 4802"/>
                    <a:gd name="connsiteX1" fmla="*/ 2410 w 4820"/>
                    <a:gd name="connsiteY1" fmla="*/ 4802 h 4802"/>
                    <a:gd name="connsiteX2" fmla="*/ 0 w 4820"/>
                    <a:gd name="connsiteY2" fmla="*/ 2391 h 4802"/>
                    <a:gd name="connsiteX3" fmla="*/ 2414 w 4820"/>
                    <a:gd name="connsiteY3" fmla="*/ 3 h 4802"/>
                    <a:gd name="connsiteX4" fmla="*/ 4261 w 4820"/>
                    <a:gd name="connsiteY4" fmla="*/ 868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0" h="4802">
                      <a:moveTo>
                        <a:pt x="4820" y="2391"/>
                      </a:moveTo>
                      <a:cubicBezTo>
                        <a:pt x="4820" y="3722"/>
                        <a:pt x="3741" y="4802"/>
                        <a:pt x="2410" y="4802"/>
                      </a:cubicBezTo>
                      <a:cubicBezTo>
                        <a:pt x="1079" y="4802"/>
                        <a:pt x="0" y="3722"/>
                        <a:pt x="0" y="2391"/>
                      </a:cubicBezTo>
                      <a:cubicBezTo>
                        <a:pt x="13" y="975"/>
                        <a:pt x="1286" y="-65"/>
                        <a:pt x="2414" y="3"/>
                      </a:cubicBezTo>
                      <a:cubicBezTo>
                        <a:pt x="3542" y="71"/>
                        <a:pt x="4105" y="655"/>
                        <a:pt x="4261" y="868"/>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40" name="任意多边形 39"/>
                <p:cNvSpPr/>
                <p:nvPr/>
              </p:nvSpPr>
              <p:spPr>
                <a:xfrm>
                  <a:off x="2213" y="2293"/>
                  <a:ext cx="3167" cy="6334"/>
                </a:xfrm>
                <a:custGeom>
                  <a:avLst/>
                  <a:gdLst>
                    <a:gd name="connsiteX0" fmla="*/ 3167 w 3167"/>
                    <a:gd name="connsiteY0" fmla="*/ 6334 h 6334"/>
                    <a:gd name="connsiteX1" fmla="*/ 0 w 3167"/>
                    <a:gd name="connsiteY1" fmla="*/ 3167 h 6334"/>
                    <a:gd name="connsiteX2" fmla="*/ 3167 w 3167"/>
                    <a:gd name="connsiteY2" fmla="*/ 0 h 6334"/>
                  </a:gdLst>
                  <a:ahLst/>
                  <a:cxnLst>
                    <a:cxn ang="0">
                      <a:pos x="connsiteX0" y="connsiteY0"/>
                    </a:cxn>
                    <a:cxn ang="0">
                      <a:pos x="connsiteX1" y="connsiteY1"/>
                    </a:cxn>
                    <a:cxn ang="0">
                      <a:pos x="connsiteX2" y="connsiteY2"/>
                    </a:cxn>
                  </a:cxnLst>
                  <a:rect l="l" t="t" r="r" b="b"/>
                  <a:pathLst>
                    <a:path w="3167" h="6334">
                      <a:moveTo>
                        <a:pt x="3167" y="6334"/>
                      </a:moveTo>
                      <a:cubicBezTo>
                        <a:pt x="1418" y="6334"/>
                        <a:pt x="0" y="4916"/>
                        <a:pt x="0" y="3167"/>
                      </a:cubicBezTo>
                      <a:cubicBezTo>
                        <a:pt x="0" y="1418"/>
                        <a:pt x="1418" y="0"/>
                        <a:pt x="3167" y="0"/>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44" name="椭圆 43"/>
                <p:cNvSpPr/>
                <p:nvPr/>
              </p:nvSpPr>
              <p:spPr>
                <a:xfrm>
                  <a:off x="5380" y="2113"/>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45" name="椭圆 44"/>
                <p:cNvSpPr/>
                <p:nvPr/>
              </p:nvSpPr>
              <p:spPr>
                <a:xfrm>
                  <a:off x="5380" y="8461"/>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grpSp>
          <p:pic>
            <p:nvPicPr>
              <p:cNvPr id="46" name="图片 45" descr="5b754e2ddb5aa"/>
              <p:cNvPicPr>
                <a:picLocks noChangeAspect="1"/>
              </p:cNvPicPr>
              <p:nvPr/>
            </p:nvPicPr>
            <p:blipFill>
              <a:blip r:embed="rId1"/>
              <a:stretch>
                <a:fillRect/>
              </a:stretch>
            </p:blipFill>
            <p:spPr>
              <a:xfrm>
                <a:off x="7835" y="6052"/>
                <a:ext cx="4455" cy="1771"/>
              </a:xfrm>
              <a:prstGeom prst="rect">
                <a:avLst/>
              </a:prstGeom>
            </p:spPr>
          </p:pic>
        </p:grpSp>
      </p:grpSp>
      <p:pic>
        <p:nvPicPr>
          <p:cNvPr id="28" name="图片 27" descr="5b754e2ddb4d2"/>
          <p:cNvPicPr>
            <a:picLocks noChangeAspect="1"/>
          </p:cNvPicPr>
          <p:nvPr/>
        </p:nvPicPr>
        <p:blipFill>
          <a:blip r:embed="rId2"/>
          <a:stretch>
            <a:fillRect/>
          </a:stretch>
        </p:blipFill>
        <p:spPr>
          <a:xfrm>
            <a:off x="8514080" y="5801360"/>
            <a:ext cx="3671570" cy="1082040"/>
          </a:xfrm>
          <a:prstGeom prst="rect">
            <a:avLst/>
          </a:prstGeom>
        </p:spPr>
      </p:pic>
      <p:pic>
        <p:nvPicPr>
          <p:cNvPr id="30" name="图片 29" descr="5b754e2ddb327"/>
          <p:cNvPicPr>
            <a:picLocks noChangeAspect="1"/>
          </p:cNvPicPr>
          <p:nvPr/>
        </p:nvPicPr>
        <p:blipFill>
          <a:blip r:embed="rId3"/>
          <a:stretch>
            <a:fillRect/>
          </a:stretch>
        </p:blipFill>
        <p:spPr>
          <a:xfrm>
            <a:off x="9364345" y="-118745"/>
            <a:ext cx="2827655" cy="1927225"/>
          </a:xfrm>
          <a:prstGeom prst="rect">
            <a:avLst/>
          </a:prstGeom>
        </p:spPr>
      </p:pic>
      <p:pic>
        <p:nvPicPr>
          <p:cNvPr id="8" name="Picture 2" descr="C:\Users\ADMINI~1\AppData\Local\Temp\360zip$Temp\360$6\标志与中英文校名组合规范_左右.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10580" y="582967"/>
            <a:ext cx="1598480" cy="450333"/>
          </a:xfrm>
          <a:prstGeom prst="rect">
            <a:avLst/>
          </a:prstGeom>
          <a:noFill/>
          <a:extLst>
            <a:ext uri="{909E8E84-426E-40DD-AFC4-6F175D3DCCD1}">
              <a14:hiddenFill xmlns:a14="http://schemas.microsoft.com/office/drawing/2010/main">
                <a:solidFill>
                  <a:srgbClr val="FFFFFF"/>
                </a:solidFill>
              </a14:hiddenFill>
            </a:ext>
          </a:extLst>
        </p:spPr>
      </p:pic>
      <p:pic>
        <p:nvPicPr>
          <p:cNvPr id="113" name="图片 112"/>
          <p:cNvPicPr/>
          <p:nvPr/>
        </p:nvPicPr>
        <p:blipFill>
          <a:blip r:embed="rId5"/>
          <a:stretch>
            <a:fillRect/>
          </a:stretch>
        </p:blipFill>
        <p:spPr>
          <a:xfrm>
            <a:off x="287020" y="1652905"/>
            <a:ext cx="5872480" cy="4690110"/>
          </a:xfrm>
          <a:prstGeom prst="rect">
            <a:avLst/>
          </a:prstGeom>
          <a:noFill/>
          <a:ln w="9525">
            <a:noFill/>
          </a:ln>
        </p:spPr>
      </p:pic>
      <p:pic>
        <p:nvPicPr>
          <p:cNvPr id="114" name="图片 113"/>
          <p:cNvPicPr/>
          <p:nvPr/>
        </p:nvPicPr>
        <p:blipFill>
          <a:blip r:embed="rId6"/>
          <a:stretch>
            <a:fillRect/>
          </a:stretch>
        </p:blipFill>
        <p:spPr>
          <a:xfrm>
            <a:off x="6279515" y="1652905"/>
            <a:ext cx="5906135" cy="2703830"/>
          </a:xfrm>
          <a:prstGeom prst="rect">
            <a:avLst/>
          </a:prstGeom>
          <a:noFill/>
          <a:ln w="9525">
            <a:noFill/>
          </a:ln>
        </p:spPr>
      </p:pic>
      <p:cxnSp>
        <p:nvCxnSpPr>
          <p:cNvPr id="7" name="直接箭头连接符 6"/>
          <p:cNvCxnSpPr/>
          <p:nvPr/>
        </p:nvCxnSpPr>
        <p:spPr>
          <a:xfrm flipH="1">
            <a:off x="8948420" y="2345690"/>
            <a:ext cx="1080135" cy="2320290"/>
          </a:xfrm>
          <a:prstGeom prst="straightConnector1">
            <a:avLst/>
          </a:prstGeom>
          <a:ln w="63500" cmpd="sng">
            <a:solidFill>
              <a:srgbClr val="C00000"/>
            </a:solidFill>
            <a:prstDash val="solid"/>
            <a:tailEnd type="arrow" w="med" len="med"/>
          </a:ln>
        </p:spPr>
        <p:style>
          <a:lnRef idx="3">
            <a:schemeClr val="accent6"/>
          </a:lnRef>
          <a:fillRef idx="0">
            <a:schemeClr val="accent6"/>
          </a:fillRef>
          <a:effectRef idx="2">
            <a:schemeClr val="accent6"/>
          </a:effectRef>
          <a:fontRef idx="minor">
            <a:schemeClr val="tx1"/>
          </a:fontRef>
        </p:style>
      </p:cxnSp>
      <p:sp>
        <p:nvSpPr>
          <p:cNvPr id="6" name="文本框 5"/>
          <p:cNvSpPr txBox="1"/>
          <p:nvPr/>
        </p:nvSpPr>
        <p:spPr>
          <a:xfrm>
            <a:off x="6279515" y="4702810"/>
            <a:ext cx="5310505" cy="2245360"/>
          </a:xfrm>
          <a:prstGeom prst="rect">
            <a:avLst/>
          </a:prstGeom>
          <a:noFill/>
        </p:spPr>
        <p:txBody>
          <a:bodyPr wrap="square" rtlCol="0">
            <a:spAutoFit/>
          </a:bodyPr>
          <a:p>
            <a:r>
              <a:rPr lang="zh-CN" altLang="en-US" sz="2800" b="1">
                <a:solidFill>
                  <a:srgbClr val="FF0000"/>
                </a:solidFill>
                <a:latin typeface="华文楷体" panose="02010600040101010101" charset="-122"/>
                <a:ea typeface="华文楷体" panose="02010600040101010101" charset="-122"/>
                <a:cs typeface="华文楷体" panose="02010600040101010101" charset="-122"/>
              </a:rPr>
              <a:t>这个箭头的含义并不是在执行完子进程后需要</a:t>
            </a:r>
            <a:r>
              <a:rPr lang="en-US" altLang="zh-CN" sz="2800" b="1">
                <a:solidFill>
                  <a:srgbClr val="FF0000"/>
                </a:solidFill>
                <a:latin typeface="华文楷体" panose="02010600040101010101" charset="-122"/>
                <a:ea typeface="华文楷体" panose="02010600040101010101" charset="-122"/>
                <a:cs typeface="华文楷体" panose="02010600040101010101" charset="-122"/>
              </a:rPr>
              <a:t>“</a:t>
            </a:r>
            <a:r>
              <a:rPr lang="zh-CN" altLang="en-US" sz="2800" b="1">
                <a:solidFill>
                  <a:srgbClr val="FF0000"/>
                </a:solidFill>
                <a:latin typeface="华文楷体" panose="02010600040101010101" charset="-122"/>
                <a:ea typeface="华文楷体" panose="02010600040101010101" charset="-122"/>
                <a:cs typeface="华文楷体" panose="02010600040101010101" charset="-122"/>
              </a:rPr>
              <a:t>返回</a:t>
            </a:r>
            <a:r>
              <a:rPr lang="en-US" altLang="zh-CN" sz="2800" b="1">
                <a:solidFill>
                  <a:srgbClr val="FF0000"/>
                </a:solidFill>
                <a:latin typeface="华文楷体" panose="02010600040101010101" charset="-122"/>
                <a:ea typeface="华文楷体" panose="02010600040101010101" charset="-122"/>
                <a:cs typeface="华文楷体" panose="02010600040101010101" charset="-122"/>
              </a:rPr>
              <a:t>”</a:t>
            </a:r>
            <a:r>
              <a:rPr lang="zh-CN" altLang="en-US" sz="2800" b="1">
                <a:solidFill>
                  <a:srgbClr val="FF0000"/>
                </a:solidFill>
                <a:latin typeface="华文楷体" panose="02010600040101010101" charset="-122"/>
                <a:ea typeface="华文楷体" panose="02010600040101010101" charset="-122"/>
                <a:cs typeface="华文楷体" panose="02010600040101010101" charset="-122"/>
              </a:rPr>
              <a:t>父进程，而是父进程的</a:t>
            </a:r>
            <a:r>
              <a:rPr lang="en-US" altLang="zh-CN" sz="2800" b="1">
                <a:solidFill>
                  <a:srgbClr val="FF0000"/>
                </a:solidFill>
                <a:latin typeface="华文楷体" panose="02010600040101010101" charset="-122"/>
                <a:ea typeface="华文楷体" panose="02010600040101010101" charset="-122"/>
                <a:cs typeface="华文楷体" panose="02010600040101010101" charset="-122"/>
              </a:rPr>
              <a:t>waitpid</a:t>
            </a:r>
            <a:r>
              <a:rPr lang="zh-CN" altLang="en-US" sz="2800" b="1">
                <a:solidFill>
                  <a:srgbClr val="FF0000"/>
                </a:solidFill>
                <a:latin typeface="华文楷体" panose="02010600040101010101" charset="-122"/>
                <a:ea typeface="华文楷体" panose="02010600040101010101" charset="-122"/>
                <a:cs typeface="华文楷体" panose="02010600040101010101" charset="-122"/>
              </a:rPr>
              <a:t>函数需要等待这个子进程执行完，这实际上是一个拓扑结构</a:t>
            </a:r>
            <a:endParaRPr lang="zh-CN" altLang="en-US" sz="2800" b="1">
              <a:solidFill>
                <a:srgbClr val="FF0000"/>
              </a:solidFill>
              <a:latin typeface="华文楷体" panose="02010600040101010101" charset="-122"/>
              <a:ea typeface="华文楷体" panose="02010600040101010101" charset="-122"/>
              <a:cs typeface="华文楷体" panose="02010600040101010101" charset="-122"/>
            </a:endParaRPr>
          </a:p>
        </p:txBody>
      </p:sp>
      <p:cxnSp>
        <p:nvCxnSpPr>
          <p:cNvPr id="9" name="直接箭头连接符 8"/>
          <p:cNvCxnSpPr/>
          <p:nvPr/>
        </p:nvCxnSpPr>
        <p:spPr>
          <a:xfrm>
            <a:off x="2440305" y="2036445"/>
            <a:ext cx="1808480" cy="1099185"/>
          </a:xfrm>
          <a:prstGeom prst="straightConnector1">
            <a:avLst/>
          </a:prstGeom>
          <a:ln w="63500" cmpd="sng">
            <a:solidFill>
              <a:srgbClr val="C00000"/>
            </a:solidFill>
            <a:prstDash val="solid"/>
            <a:tailEnd type="arrow" w="med" len="med"/>
          </a:ln>
        </p:spPr>
        <p:style>
          <a:lnRef idx="3">
            <a:schemeClr val="accent6"/>
          </a:lnRef>
          <a:fillRef idx="0">
            <a:schemeClr val="accent6"/>
          </a:fillRef>
          <a:effectRef idx="2">
            <a:schemeClr val="accent6"/>
          </a:effectRef>
          <a:fontRef idx="minor">
            <a:schemeClr val="tx1"/>
          </a:fontRef>
        </p:style>
      </p:cxnSp>
      <p:sp>
        <p:nvSpPr>
          <p:cNvPr id="10" name="文本框 9"/>
          <p:cNvSpPr txBox="1"/>
          <p:nvPr/>
        </p:nvSpPr>
        <p:spPr>
          <a:xfrm>
            <a:off x="4140200" y="2693670"/>
            <a:ext cx="2604135" cy="3107690"/>
          </a:xfrm>
          <a:prstGeom prst="rect">
            <a:avLst/>
          </a:prstGeom>
          <a:noFill/>
        </p:spPr>
        <p:txBody>
          <a:bodyPr wrap="square" rtlCol="0">
            <a:spAutoFit/>
          </a:bodyPr>
          <a:p>
            <a:r>
              <a:rPr lang="zh-CN" altLang="en-US" sz="2800" b="1">
                <a:solidFill>
                  <a:srgbClr val="FF0000"/>
                </a:solidFill>
                <a:latin typeface="华文楷体" panose="02010600040101010101" charset="-122"/>
                <a:ea typeface="华文楷体" panose="02010600040101010101" charset="-122"/>
              </a:rPr>
              <a:t>该程序的输出序列包括父进程和子进程的所有输出，而不是单独讨论父进程和子进程各自的输出</a:t>
            </a:r>
            <a:endParaRPr lang="zh-CN" altLang="en-US" sz="2800" b="1">
              <a:solidFill>
                <a:srgbClr val="FF0000"/>
              </a:solidFill>
              <a:latin typeface="华文楷体" panose="02010600040101010101" charset="-122"/>
              <a:ea typeface="华文楷体" panose="02010600040101010101" charset="-122"/>
            </a:endParaRPr>
          </a:p>
        </p:txBody>
      </p:sp>
    </p:spTree>
    <p:custDataLst>
      <p:tags r:id="rId7"/>
    </p:custDataLst>
  </p:cSld>
  <p:clrMapOvr>
    <a:masterClrMapping/>
  </p:clrMapOvr>
  <p:transition advTm="14157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113"/>
                                        </p:tgtEl>
                                        <p:attrNameLst>
                                          <p:attrName>style.visibility</p:attrName>
                                        </p:attrNameLst>
                                      </p:cBhvr>
                                      <p:to>
                                        <p:strVal val="visible"/>
                                      </p:to>
                                    </p:set>
                                    <p:anim to="" calcmode="lin" valueType="num">
                                      <p:cBhvr>
                                        <p:cTn id="12" dur="1" fill="hold"/>
                                        <p:tgtEl>
                                          <p:spTgt spid="113"/>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114"/>
                                        </p:tgtEl>
                                        <p:attrNameLst>
                                          <p:attrName>style.visibility</p:attrName>
                                        </p:attrNameLst>
                                      </p:cBhvr>
                                      <p:to>
                                        <p:strVal val="visible"/>
                                      </p:to>
                                    </p:set>
                                    <p:anim to="" calcmode="lin" valueType="num">
                                      <p:cBhvr>
                                        <p:cTn id="17" dur="1" fill="hold"/>
                                        <p:tgtEl>
                                          <p:spTgt spid="114"/>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 to="" calcmode="lin" valueType="num">
                                      <p:cBhvr>
                                        <p:cTn id="22" dur="1" fill="hold"/>
                                        <p:tgtEl>
                                          <p:spTgt spid="7"/>
                                        </p:tgtEl>
                                      </p:cBhvr>
                                    </p:anim>
                                  </p:childTnLst>
                                </p:cTn>
                              </p:par>
                            </p:childTnLst>
                          </p:cTn>
                        </p:par>
                      </p:childTnLst>
                    </p:cTn>
                  </p:par>
                  <p:par>
                    <p:cTn id="23" fill="hold">
                      <p:stCondLst>
                        <p:cond delay="indefinite"/>
                      </p:stCondLst>
                      <p:childTnLst>
                        <p:par>
                          <p:cTn id="24" fill="hold">
                            <p:stCondLst>
                              <p:cond delay="0"/>
                            </p:stCondLst>
                            <p:childTnLst>
                              <p:par>
                                <p:cTn id="25" presetID="27" presetClass="entr" presetSubtype="0" fill="hold" grpId="0" nodeType="clickEffect">
                                  <p:stCondLst>
                                    <p:cond delay="0"/>
                                  </p:stCondLst>
                                  <p:iterate type="lt">
                                    <p:tmPct val="50000"/>
                                  </p:iterate>
                                  <p:childTnLst>
                                    <p:set>
                                      <p:cBhvr>
                                        <p:cTn id="26" dur="1" fill="hold">
                                          <p:stCondLst>
                                            <p:cond delay="0"/>
                                          </p:stCondLst>
                                        </p:cTn>
                                        <p:tgtEl>
                                          <p:spTgt spid="6"/>
                                        </p:tgtEl>
                                        <p:attrNameLst>
                                          <p:attrName>style.visibility</p:attrName>
                                        </p:attrNameLst>
                                      </p:cBhvr>
                                      <p:to>
                                        <p:strVal val="visible"/>
                                      </p:to>
                                    </p:set>
                                    <p:anim calcmode="discrete" valueType="clr">
                                      <p:cBhvr override="childStyle">
                                        <p:cTn id="27"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28" dur="80"/>
                                        <p:tgtEl>
                                          <p:spTgt spid="6"/>
                                        </p:tgtEl>
                                        <p:attrNameLst>
                                          <p:attrName>fillcolor</p:attrName>
                                        </p:attrNameLst>
                                      </p:cBhvr>
                                      <p:tavLst>
                                        <p:tav tm="0">
                                          <p:val>
                                            <p:clrVal>
                                              <a:schemeClr val="accent2"/>
                                            </p:clrVal>
                                          </p:val>
                                        </p:tav>
                                        <p:tav tm="50000">
                                          <p:val>
                                            <p:clrVal>
                                              <a:schemeClr val="hlink"/>
                                            </p:clrVal>
                                          </p:val>
                                        </p:tav>
                                      </p:tavLst>
                                    </p:anim>
                                    <p:set>
                                      <p:cBhvr>
                                        <p:cTn id="29" dur="80"/>
                                        <p:tgtEl>
                                          <p:spTgt spid="6"/>
                                        </p:tgtEl>
                                        <p:attrNameLst>
                                          <p:attrName>fill.type</p:attrName>
                                        </p:attrNameLst>
                                      </p:cBhvr>
                                      <p:to>
                                        <p:strVal val="solid"/>
                                      </p:to>
                                    </p:set>
                                  </p:childTnLst>
                                </p:cTn>
                              </p:par>
                            </p:childTnLst>
                          </p:cTn>
                        </p:par>
                      </p:childTnLst>
                    </p:cTn>
                  </p:par>
                  <p:par>
                    <p:cTn id="30" fill="hold">
                      <p:stCondLst>
                        <p:cond delay="indefinite"/>
                      </p:stCondLst>
                      <p:childTnLst>
                        <p:par>
                          <p:cTn id="31" fill="hold">
                            <p:stCondLst>
                              <p:cond delay="0"/>
                            </p:stCondLst>
                            <p:childTnLst>
                              <p:par>
                                <p:cTn id="32" presetID="24" presetClass="entr" presetSubtype="0"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 to="" calcmode="lin" valueType="num">
                                      <p:cBhvr>
                                        <p:cTn id="34" dur="1" fill="hold"/>
                                        <p:tgtEl>
                                          <p:spTgt spid="9"/>
                                        </p:tgtEl>
                                      </p:cBhvr>
                                    </p:anim>
                                  </p:childTnLst>
                                </p:cTn>
                              </p:par>
                            </p:childTnLst>
                          </p:cTn>
                        </p:par>
                      </p:childTnLst>
                    </p:cTn>
                  </p:par>
                  <p:par>
                    <p:cTn id="35" fill="hold">
                      <p:stCondLst>
                        <p:cond delay="indefinite"/>
                      </p:stCondLst>
                      <p:childTnLst>
                        <p:par>
                          <p:cTn id="36" fill="hold">
                            <p:stCondLst>
                              <p:cond delay="0"/>
                            </p:stCondLst>
                            <p:childTnLst>
                              <p:par>
                                <p:cTn id="37" presetID="27" presetClass="entr" presetSubtype="0" fill="hold" grpId="0" nodeType="clickEffect">
                                  <p:stCondLst>
                                    <p:cond delay="0"/>
                                  </p:stCondLst>
                                  <p:iterate type="lt">
                                    <p:tmPct val="50000"/>
                                  </p:iterate>
                                  <p:childTnLst>
                                    <p:set>
                                      <p:cBhvr>
                                        <p:cTn id="38" dur="1" fill="hold">
                                          <p:stCondLst>
                                            <p:cond delay="0"/>
                                          </p:stCondLst>
                                        </p:cTn>
                                        <p:tgtEl>
                                          <p:spTgt spid="10"/>
                                        </p:tgtEl>
                                        <p:attrNameLst>
                                          <p:attrName>style.visibility</p:attrName>
                                        </p:attrNameLst>
                                      </p:cBhvr>
                                      <p:to>
                                        <p:strVal val="visible"/>
                                      </p:to>
                                    </p:set>
                                    <p:anim calcmode="discrete" valueType="clr">
                                      <p:cBhvr override="childStyle">
                                        <p:cTn id="39" dur="80"/>
                                        <p:tgtEl>
                                          <p:spTgt spid="10"/>
                                        </p:tgtEl>
                                        <p:attrNameLst>
                                          <p:attrName>style.color</p:attrName>
                                        </p:attrNameLst>
                                      </p:cBhvr>
                                      <p:tavLst>
                                        <p:tav tm="0">
                                          <p:val>
                                            <p:clrVal>
                                              <a:schemeClr val="accent2"/>
                                            </p:clrVal>
                                          </p:val>
                                        </p:tav>
                                        <p:tav tm="50000">
                                          <p:val>
                                            <p:clrVal>
                                              <a:schemeClr val="hlink"/>
                                            </p:clrVal>
                                          </p:val>
                                        </p:tav>
                                      </p:tavLst>
                                    </p:anim>
                                    <p:anim calcmode="discrete" valueType="clr">
                                      <p:cBhvr>
                                        <p:cTn id="40" dur="80"/>
                                        <p:tgtEl>
                                          <p:spTgt spid="10"/>
                                        </p:tgtEl>
                                        <p:attrNameLst>
                                          <p:attrName>fillcolor</p:attrName>
                                        </p:attrNameLst>
                                      </p:cBhvr>
                                      <p:tavLst>
                                        <p:tav tm="0">
                                          <p:val>
                                            <p:clrVal>
                                              <a:schemeClr val="accent2"/>
                                            </p:clrVal>
                                          </p:val>
                                        </p:tav>
                                        <p:tav tm="50000">
                                          <p:val>
                                            <p:clrVal>
                                              <a:schemeClr val="hlink"/>
                                            </p:clrVal>
                                          </p:val>
                                        </p:tav>
                                      </p:tavLst>
                                    </p:anim>
                                    <p:set>
                                      <p:cBhvr>
                                        <p:cTn id="41" dur="80"/>
                                        <p:tgtEl>
                                          <p:spTgt spid="1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0" grpId="0"/>
      <p:bldP spid="10"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 name="图片 15" descr="5b754e2ddb611"/>
          <p:cNvPicPr>
            <a:picLocks noChangeAspect="1"/>
          </p:cNvPicPr>
          <p:nvPr/>
        </p:nvPicPr>
        <p:blipFill>
          <a:blip r:embed="rId1"/>
          <a:stretch>
            <a:fillRect/>
          </a:stretch>
        </p:blipFill>
        <p:spPr>
          <a:xfrm>
            <a:off x="0" y="-17145"/>
            <a:ext cx="3130550" cy="3105785"/>
          </a:xfrm>
          <a:prstGeom prst="rect">
            <a:avLst/>
          </a:prstGeom>
        </p:spPr>
      </p:pic>
      <p:sp>
        <p:nvSpPr>
          <p:cNvPr id="10" name="文本框 9"/>
          <p:cNvSpPr txBox="1"/>
          <p:nvPr/>
        </p:nvSpPr>
        <p:spPr>
          <a:xfrm>
            <a:off x="4060190" y="3808730"/>
            <a:ext cx="3872230" cy="829945"/>
          </a:xfrm>
          <a:prstGeom prst="rect">
            <a:avLst/>
          </a:prstGeom>
          <a:noFill/>
        </p:spPr>
        <p:txBody>
          <a:bodyPr wrap="square" rtlCol="0">
            <a:spAutoFit/>
          </a:bodyPr>
          <a:p>
            <a:pPr algn="ctr"/>
            <a:r>
              <a:rPr lang="zh-CN" altLang="en-US" sz="4800" b="1">
                <a:latin typeface="华文新魏" panose="02010800040101010101" charset="-122"/>
                <a:ea typeface="华文新魏" panose="02010800040101010101" charset="-122"/>
              </a:rPr>
              <a:t>异常</a:t>
            </a:r>
            <a:endParaRPr lang="zh-CN" altLang="en-US" sz="4800" b="1">
              <a:latin typeface="华文新魏" panose="02010800040101010101" charset="-122"/>
              <a:ea typeface="华文新魏" panose="02010800040101010101" charset="-122"/>
            </a:endParaRPr>
          </a:p>
        </p:txBody>
      </p:sp>
      <p:grpSp>
        <p:nvGrpSpPr>
          <p:cNvPr id="15" name="组合 14"/>
          <p:cNvGrpSpPr/>
          <p:nvPr/>
        </p:nvGrpSpPr>
        <p:grpSpPr>
          <a:xfrm>
            <a:off x="4585970" y="1153160"/>
            <a:ext cx="3346450" cy="2299335"/>
            <a:chOff x="7249" y="2493"/>
            <a:chExt cx="5270" cy="3621"/>
          </a:xfrm>
        </p:grpSpPr>
        <p:sp>
          <p:nvSpPr>
            <p:cNvPr id="3" name="文本框 2"/>
            <p:cNvSpPr txBox="1"/>
            <p:nvPr/>
          </p:nvSpPr>
          <p:spPr>
            <a:xfrm>
              <a:off x="8066" y="2626"/>
              <a:ext cx="2498" cy="3488"/>
            </a:xfrm>
            <a:prstGeom prst="rect">
              <a:avLst/>
            </a:prstGeom>
            <a:noFill/>
          </p:spPr>
          <p:txBody>
            <a:bodyPr wrap="square" rtlCol="0">
              <a:spAutoFit/>
            </a:bodyPr>
            <a:p>
              <a:pPr algn="dist"/>
              <a:r>
                <a:rPr lang="zh-CN" altLang="en-US" sz="13800">
                  <a:solidFill>
                    <a:srgbClr val="A7967F"/>
                  </a:solidFill>
                  <a:latin typeface="方正宋刻本秀楷_GBK" panose="02000000000000000000" charset="-122"/>
                  <a:ea typeface="方正宋刻本秀楷_GBK" panose="02000000000000000000" charset="-122"/>
                </a:rPr>
                <a:t>壹</a:t>
              </a:r>
              <a:endParaRPr lang="zh-CN" altLang="en-US" sz="13800">
                <a:solidFill>
                  <a:srgbClr val="A7967F"/>
                </a:solidFill>
                <a:latin typeface="方正宋刻本秀楷_GBK" panose="02000000000000000000" charset="-122"/>
                <a:ea typeface="方正宋刻本秀楷_GBK" panose="02000000000000000000" charset="-122"/>
              </a:endParaRPr>
            </a:p>
          </p:txBody>
        </p:sp>
        <p:grpSp>
          <p:nvGrpSpPr>
            <p:cNvPr id="12" name="组合 11"/>
            <p:cNvGrpSpPr/>
            <p:nvPr/>
          </p:nvGrpSpPr>
          <p:grpSpPr>
            <a:xfrm rot="0">
              <a:off x="7249" y="2493"/>
              <a:ext cx="5270" cy="3600"/>
              <a:chOff x="4702" y="3271"/>
              <a:chExt cx="7463" cy="5098"/>
            </a:xfrm>
          </p:grpSpPr>
          <p:grpSp>
            <p:nvGrpSpPr>
              <p:cNvPr id="9" name="组合 8"/>
              <p:cNvGrpSpPr/>
              <p:nvPr/>
            </p:nvGrpSpPr>
            <p:grpSpPr>
              <a:xfrm rot="2700000">
                <a:off x="4990" y="2983"/>
                <a:ext cx="5099" cy="5675"/>
                <a:chOff x="2213" y="2113"/>
                <a:chExt cx="6006" cy="6684"/>
              </a:xfrm>
            </p:grpSpPr>
            <p:sp>
              <p:nvSpPr>
                <p:cNvPr id="20" name="任意多边形 19"/>
                <p:cNvSpPr/>
                <p:nvPr/>
              </p:nvSpPr>
              <p:spPr>
                <a:xfrm>
                  <a:off x="2542" y="2645"/>
                  <a:ext cx="5677" cy="5656"/>
                </a:xfrm>
                <a:custGeom>
                  <a:avLst/>
                  <a:gdLst>
                    <a:gd name="connsiteX0" fmla="*/ 4820 w 4820"/>
                    <a:gd name="connsiteY0" fmla="*/ 2391 h 4802"/>
                    <a:gd name="connsiteX1" fmla="*/ 2410 w 4820"/>
                    <a:gd name="connsiteY1" fmla="*/ 4802 h 4802"/>
                    <a:gd name="connsiteX2" fmla="*/ 0 w 4820"/>
                    <a:gd name="connsiteY2" fmla="*/ 2391 h 4802"/>
                    <a:gd name="connsiteX3" fmla="*/ 2414 w 4820"/>
                    <a:gd name="connsiteY3" fmla="*/ 3 h 4802"/>
                    <a:gd name="connsiteX4" fmla="*/ 4261 w 4820"/>
                    <a:gd name="connsiteY4" fmla="*/ 868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0" h="4802">
                      <a:moveTo>
                        <a:pt x="4820" y="2391"/>
                      </a:moveTo>
                      <a:cubicBezTo>
                        <a:pt x="4820" y="3722"/>
                        <a:pt x="3741" y="4802"/>
                        <a:pt x="2410" y="4802"/>
                      </a:cubicBezTo>
                      <a:cubicBezTo>
                        <a:pt x="1079" y="4802"/>
                        <a:pt x="0" y="3722"/>
                        <a:pt x="0" y="2391"/>
                      </a:cubicBezTo>
                      <a:cubicBezTo>
                        <a:pt x="13" y="975"/>
                        <a:pt x="1286" y="-65"/>
                        <a:pt x="2414" y="3"/>
                      </a:cubicBezTo>
                      <a:cubicBezTo>
                        <a:pt x="3542" y="71"/>
                        <a:pt x="4105" y="655"/>
                        <a:pt x="4261" y="868"/>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任意多边形 20"/>
                <p:cNvSpPr/>
                <p:nvPr/>
              </p:nvSpPr>
              <p:spPr>
                <a:xfrm>
                  <a:off x="2213" y="2293"/>
                  <a:ext cx="3167" cy="6334"/>
                </a:xfrm>
                <a:custGeom>
                  <a:avLst/>
                  <a:gdLst>
                    <a:gd name="connsiteX0" fmla="*/ 3167 w 3167"/>
                    <a:gd name="connsiteY0" fmla="*/ 6334 h 6334"/>
                    <a:gd name="connsiteX1" fmla="*/ 0 w 3167"/>
                    <a:gd name="connsiteY1" fmla="*/ 3167 h 6334"/>
                    <a:gd name="connsiteX2" fmla="*/ 3167 w 3167"/>
                    <a:gd name="connsiteY2" fmla="*/ 0 h 6334"/>
                  </a:gdLst>
                  <a:ahLst/>
                  <a:cxnLst>
                    <a:cxn ang="0">
                      <a:pos x="connsiteX0" y="connsiteY0"/>
                    </a:cxn>
                    <a:cxn ang="0">
                      <a:pos x="connsiteX1" y="connsiteY1"/>
                    </a:cxn>
                    <a:cxn ang="0">
                      <a:pos x="connsiteX2" y="connsiteY2"/>
                    </a:cxn>
                  </a:cxnLst>
                  <a:rect l="l" t="t" r="r" b="b"/>
                  <a:pathLst>
                    <a:path w="3167" h="6334">
                      <a:moveTo>
                        <a:pt x="3167" y="6334"/>
                      </a:moveTo>
                      <a:cubicBezTo>
                        <a:pt x="1418" y="6334"/>
                        <a:pt x="0" y="4916"/>
                        <a:pt x="0" y="3167"/>
                      </a:cubicBezTo>
                      <a:cubicBezTo>
                        <a:pt x="0" y="1418"/>
                        <a:pt x="1418" y="0"/>
                        <a:pt x="3167" y="0"/>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椭圆 21"/>
                <p:cNvSpPr/>
                <p:nvPr/>
              </p:nvSpPr>
              <p:spPr>
                <a:xfrm>
                  <a:off x="5380" y="2113"/>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椭圆 22"/>
                <p:cNvSpPr/>
                <p:nvPr/>
              </p:nvSpPr>
              <p:spPr>
                <a:xfrm>
                  <a:off x="5380" y="8461"/>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25" name="图片 24" descr="5b754e2ddb5aa"/>
              <p:cNvPicPr>
                <a:picLocks noChangeAspect="1"/>
              </p:cNvPicPr>
              <p:nvPr/>
            </p:nvPicPr>
            <p:blipFill>
              <a:blip r:embed="rId2"/>
              <a:stretch>
                <a:fillRect/>
              </a:stretch>
            </p:blipFill>
            <p:spPr>
              <a:xfrm>
                <a:off x="7711" y="5953"/>
                <a:ext cx="4455" cy="1771"/>
              </a:xfrm>
              <a:prstGeom prst="rect">
                <a:avLst/>
              </a:prstGeom>
            </p:spPr>
          </p:pic>
        </p:grpSp>
      </p:grpSp>
      <p:pic>
        <p:nvPicPr>
          <p:cNvPr id="13" name="图片 12" descr="5b754e2ddb4d2"/>
          <p:cNvPicPr>
            <a:picLocks noChangeAspect="1"/>
          </p:cNvPicPr>
          <p:nvPr/>
        </p:nvPicPr>
        <p:blipFill>
          <a:blip r:embed="rId3"/>
          <a:stretch>
            <a:fillRect/>
          </a:stretch>
        </p:blipFill>
        <p:spPr>
          <a:xfrm>
            <a:off x="7230110" y="5422900"/>
            <a:ext cx="4955540" cy="1460500"/>
          </a:xfrm>
          <a:prstGeom prst="rect">
            <a:avLst/>
          </a:prstGeom>
        </p:spPr>
      </p:pic>
      <p:pic>
        <p:nvPicPr>
          <p:cNvPr id="34" name="Picture 2" descr="C:\Users\ADMINI~1\AppData\Local\Temp\360zip$Temp\360$6\标志与中英文校名组合规范_左右.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10580" y="582967"/>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5"/>
    </p:custDataLst>
  </p:cSld>
  <p:clrMapOvr>
    <a:masterClrMapping/>
  </p:clrMapOvr>
  <p:transition advTm="293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832610" y="564515"/>
            <a:ext cx="3961765" cy="645160"/>
          </a:xfrm>
          <a:prstGeom prst="rect">
            <a:avLst/>
          </a:prstGeom>
          <a:noFill/>
        </p:spPr>
        <p:txBody>
          <a:bodyPr wrap="square" rtlCol="0">
            <a:spAutoFit/>
          </a:bodyPr>
          <a:p>
            <a:pPr algn="l"/>
            <a:r>
              <a:rPr lang="zh-CN" altLang="en-US" sz="3600" b="1">
                <a:solidFill>
                  <a:srgbClr val="A7967F"/>
                </a:solidFill>
                <a:latin typeface="方正兰亭刊宋_GBK" panose="02000000000000000000" charset="-122"/>
                <a:ea typeface="方正兰亭刊宋_GBK" panose="02000000000000000000" charset="-122"/>
              </a:rPr>
              <a:t>让进程休眠</a:t>
            </a:r>
            <a:endParaRPr lang="zh-CN" altLang="en-US" sz="3600" b="1">
              <a:solidFill>
                <a:srgbClr val="A7967F"/>
              </a:solidFill>
              <a:latin typeface="方正兰亭刊宋_GBK" panose="02000000000000000000" charset="-122"/>
              <a:ea typeface="方正兰亭刊宋_GBK" panose="02000000000000000000" charset="-122"/>
            </a:endParaRPr>
          </a:p>
        </p:txBody>
      </p:sp>
      <p:grpSp>
        <p:nvGrpSpPr>
          <p:cNvPr id="27" name="组合 26"/>
          <p:cNvGrpSpPr/>
          <p:nvPr/>
        </p:nvGrpSpPr>
        <p:grpSpPr>
          <a:xfrm>
            <a:off x="517525" y="414020"/>
            <a:ext cx="1362292" cy="915850"/>
            <a:chOff x="7249" y="2493"/>
            <a:chExt cx="5358" cy="3601"/>
          </a:xfrm>
        </p:grpSpPr>
        <p:sp>
          <p:nvSpPr>
            <p:cNvPr id="29" name="文本框 28"/>
            <p:cNvSpPr txBox="1"/>
            <p:nvPr/>
          </p:nvSpPr>
          <p:spPr>
            <a:xfrm>
              <a:off x="8066" y="2626"/>
              <a:ext cx="2498" cy="3263"/>
            </a:xfrm>
            <a:prstGeom prst="rect">
              <a:avLst/>
            </a:prstGeom>
            <a:noFill/>
          </p:spPr>
          <p:txBody>
            <a:bodyPr wrap="square" rtlCol="0">
              <a:spAutoFit/>
            </a:bodyPr>
            <a:p>
              <a:pPr algn="dist"/>
              <a:r>
                <a:rPr lang="zh-CN" altLang="en-US" sz="4800">
                  <a:solidFill>
                    <a:srgbClr val="A7967F"/>
                  </a:solidFill>
                  <a:latin typeface="方正宋刻本秀楷_GBK" panose="02000000000000000000" charset="-122"/>
                  <a:ea typeface="方正宋刻本秀楷_GBK" panose="02000000000000000000" charset="-122"/>
                </a:rPr>
                <a:t>肆</a:t>
              </a:r>
              <a:endParaRPr lang="zh-CN" altLang="en-US" sz="4800">
                <a:solidFill>
                  <a:srgbClr val="A7967F"/>
                </a:solidFill>
                <a:latin typeface="方正宋刻本秀楷_GBK" panose="02000000000000000000" charset="-122"/>
                <a:ea typeface="方正宋刻本秀楷_GBK" panose="02000000000000000000" charset="-122"/>
              </a:endParaRPr>
            </a:p>
          </p:txBody>
        </p:sp>
        <p:grpSp>
          <p:nvGrpSpPr>
            <p:cNvPr id="37" name="组合 36"/>
            <p:cNvGrpSpPr/>
            <p:nvPr/>
          </p:nvGrpSpPr>
          <p:grpSpPr>
            <a:xfrm rot="0">
              <a:off x="7249" y="2493"/>
              <a:ext cx="5358" cy="3601"/>
              <a:chOff x="4702" y="3271"/>
              <a:chExt cx="7588" cy="5099"/>
            </a:xfrm>
          </p:grpSpPr>
          <p:grpSp>
            <p:nvGrpSpPr>
              <p:cNvPr id="38" name="组合 37"/>
              <p:cNvGrpSpPr/>
              <p:nvPr/>
            </p:nvGrpSpPr>
            <p:grpSpPr>
              <a:xfrm rot="2700000">
                <a:off x="4990" y="2983"/>
                <a:ext cx="5099" cy="5675"/>
                <a:chOff x="2213" y="2113"/>
                <a:chExt cx="6006" cy="6684"/>
              </a:xfrm>
            </p:grpSpPr>
            <p:sp>
              <p:nvSpPr>
                <p:cNvPr id="39" name="任意多边形 38"/>
                <p:cNvSpPr/>
                <p:nvPr/>
              </p:nvSpPr>
              <p:spPr>
                <a:xfrm>
                  <a:off x="2542" y="2645"/>
                  <a:ext cx="5677" cy="5656"/>
                </a:xfrm>
                <a:custGeom>
                  <a:avLst/>
                  <a:gdLst>
                    <a:gd name="connsiteX0" fmla="*/ 4820 w 4820"/>
                    <a:gd name="connsiteY0" fmla="*/ 2391 h 4802"/>
                    <a:gd name="connsiteX1" fmla="*/ 2410 w 4820"/>
                    <a:gd name="connsiteY1" fmla="*/ 4802 h 4802"/>
                    <a:gd name="connsiteX2" fmla="*/ 0 w 4820"/>
                    <a:gd name="connsiteY2" fmla="*/ 2391 h 4802"/>
                    <a:gd name="connsiteX3" fmla="*/ 2414 w 4820"/>
                    <a:gd name="connsiteY3" fmla="*/ 3 h 4802"/>
                    <a:gd name="connsiteX4" fmla="*/ 4261 w 4820"/>
                    <a:gd name="connsiteY4" fmla="*/ 868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0" h="4802">
                      <a:moveTo>
                        <a:pt x="4820" y="2391"/>
                      </a:moveTo>
                      <a:cubicBezTo>
                        <a:pt x="4820" y="3722"/>
                        <a:pt x="3741" y="4802"/>
                        <a:pt x="2410" y="4802"/>
                      </a:cubicBezTo>
                      <a:cubicBezTo>
                        <a:pt x="1079" y="4802"/>
                        <a:pt x="0" y="3722"/>
                        <a:pt x="0" y="2391"/>
                      </a:cubicBezTo>
                      <a:cubicBezTo>
                        <a:pt x="13" y="975"/>
                        <a:pt x="1286" y="-65"/>
                        <a:pt x="2414" y="3"/>
                      </a:cubicBezTo>
                      <a:cubicBezTo>
                        <a:pt x="3542" y="71"/>
                        <a:pt x="4105" y="655"/>
                        <a:pt x="4261" y="868"/>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40" name="任意多边形 39"/>
                <p:cNvSpPr/>
                <p:nvPr/>
              </p:nvSpPr>
              <p:spPr>
                <a:xfrm>
                  <a:off x="2213" y="2293"/>
                  <a:ext cx="3167" cy="6334"/>
                </a:xfrm>
                <a:custGeom>
                  <a:avLst/>
                  <a:gdLst>
                    <a:gd name="connsiteX0" fmla="*/ 3167 w 3167"/>
                    <a:gd name="connsiteY0" fmla="*/ 6334 h 6334"/>
                    <a:gd name="connsiteX1" fmla="*/ 0 w 3167"/>
                    <a:gd name="connsiteY1" fmla="*/ 3167 h 6334"/>
                    <a:gd name="connsiteX2" fmla="*/ 3167 w 3167"/>
                    <a:gd name="connsiteY2" fmla="*/ 0 h 6334"/>
                  </a:gdLst>
                  <a:ahLst/>
                  <a:cxnLst>
                    <a:cxn ang="0">
                      <a:pos x="connsiteX0" y="connsiteY0"/>
                    </a:cxn>
                    <a:cxn ang="0">
                      <a:pos x="connsiteX1" y="connsiteY1"/>
                    </a:cxn>
                    <a:cxn ang="0">
                      <a:pos x="connsiteX2" y="connsiteY2"/>
                    </a:cxn>
                  </a:cxnLst>
                  <a:rect l="l" t="t" r="r" b="b"/>
                  <a:pathLst>
                    <a:path w="3167" h="6334">
                      <a:moveTo>
                        <a:pt x="3167" y="6334"/>
                      </a:moveTo>
                      <a:cubicBezTo>
                        <a:pt x="1418" y="6334"/>
                        <a:pt x="0" y="4916"/>
                        <a:pt x="0" y="3167"/>
                      </a:cubicBezTo>
                      <a:cubicBezTo>
                        <a:pt x="0" y="1418"/>
                        <a:pt x="1418" y="0"/>
                        <a:pt x="3167" y="0"/>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44" name="椭圆 43"/>
                <p:cNvSpPr/>
                <p:nvPr/>
              </p:nvSpPr>
              <p:spPr>
                <a:xfrm>
                  <a:off x="5380" y="2113"/>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45" name="椭圆 44"/>
                <p:cNvSpPr/>
                <p:nvPr/>
              </p:nvSpPr>
              <p:spPr>
                <a:xfrm>
                  <a:off x="5380" y="8461"/>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grpSp>
          <p:pic>
            <p:nvPicPr>
              <p:cNvPr id="46" name="图片 45" descr="5b754e2ddb5aa"/>
              <p:cNvPicPr>
                <a:picLocks noChangeAspect="1"/>
              </p:cNvPicPr>
              <p:nvPr/>
            </p:nvPicPr>
            <p:blipFill>
              <a:blip r:embed="rId1"/>
              <a:stretch>
                <a:fillRect/>
              </a:stretch>
            </p:blipFill>
            <p:spPr>
              <a:xfrm>
                <a:off x="7835" y="6052"/>
                <a:ext cx="4455" cy="1771"/>
              </a:xfrm>
              <a:prstGeom prst="rect">
                <a:avLst/>
              </a:prstGeom>
            </p:spPr>
          </p:pic>
        </p:grpSp>
      </p:grpSp>
      <p:pic>
        <p:nvPicPr>
          <p:cNvPr id="28" name="图片 27" descr="5b754e2ddb4d2"/>
          <p:cNvPicPr>
            <a:picLocks noChangeAspect="1"/>
          </p:cNvPicPr>
          <p:nvPr/>
        </p:nvPicPr>
        <p:blipFill>
          <a:blip r:embed="rId2"/>
          <a:stretch>
            <a:fillRect/>
          </a:stretch>
        </p:blipFill>
        <p:spPr>
          <a:xfrm>
            <a:off x="8514080" y="5801360"/>
            <a:ext cx="3671570" cy="1082040"/>
          </a:xfrm>
          <a:prstGeom prst="rect">
            <a:avLst/>
          </a:prstGeom>
        </p:spPr>
      </p:pic>
      <p:pic>
        <p:nvPicPr>
          <p:cNvPr id="30" name="图片 29" descr="5b754e2ddb327"/>
          <p:cNvPicPr>
            <a:picLocks noChangeAspect="1"/>
          </p:cNvPicPr>
          <p:nvPr/>
        </p:nvPicPr>
        <p:blipFill>
          <a:blip r:embed="rId3"/>
          <a:stretch>
            <a:fillRect/>
          </a:stretch>
        </p:blipFill>
        <p:spPr>
          <a:xfrm>
            <a:off x="9364345" y="-118745"/>
            <a:ext cx="2827655" cy="1927225"/>
          </a:xfrm>
          <a:prstGeom prst="rect">
            <a:avLst/>
          </a:prstGeom>
        </p:spPr>
      </p:pic>
      <p:sp>
        <p:nvSpPr>
          <p:cNvPr id="5" name="文本框 4"/>
          <p:cNvSpPr txBox="1"/>
          <p:nvPr/>
        </p:nvSpPr>
        <p:spPr>
          <a:xfrm>
            <a:off x="361315" y="1543685"/>
            <a:ext cx="11781790" cy="1814830"/>
          </a:xfrm>
          <a:prstGeom prst="rect">
            <a:avLst/>
          </a:prstGeom>
          <a:noFill/>
        </p:spPr>
        <p:txBody>
          <a:bodyPr wrap="square" rtlCol="0">
            <a:spAutoFit/>
          </a:bodyPr>
          <a:p>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可以通过</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sleep</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函数让一个进程挂起一个特定的时间，其参数以秒为单位，如果请求的时间量已经到了，</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sleep</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返回</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0</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，否则返回剩下要休眠的秒数（比如</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sleep</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函数被一个信号中断而过早返回）</a:t>
            </a:r>
            <a:endPar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a:p>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也可以用</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pause</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函数让调用函数休眠，直到该进程收到一个信号</a:t>
            </a:r>
            <a:endPar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endParaRPr>
          </a:p>
        </p:txBody>
      </p:sp>
      <p:pic>
        <p:nvPicPr>
          <p:cNvPr id="8" name="Picture 2" descr="C:\Users\ADMINI~1\AppData\Local\Temp\360zip$Temp\360$6\标志与中英文校名组合规范_左右.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10580" y="582967"/>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5"/>
    </p:custDataLst>
  </p:cSld>
  <p:clrMapOvr>
    <a:masterClrMapping/>
  </p:clrMapOvr>
  <p:transition advTm="2168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832610" y="564515"/>
            <a:ext cx="3961765" cy="645160"/>
          </a:xfrm>
          <a:prstGeom prst="rect">
            <a:avLst/>
          </a:prstGeom>
          <a:noFill/>
        </p:spPr>
        <p:txBody>
          <a:bodyPr wrap="square" rtlCol="0">
            <a:spAutoFit/>
          </a:bodyPr>
          <a:p>
            <a:r>
              <a:rPr lang="zh-CN" altLang="en-US" sz="3600" b="1">
                <a:solidFill>
                  <a:srgbClr val="A7967F"/>
                </a:solidFill>
                <a:latin typeface="方正兰亭刊宋_GBK" panose="02000000000000000000" charset="-122"/>
                <a:ea typeface="方正兰亭刊宋_GBK" panose="02000000000000000000" charset="-122"/>
              </a:rPr>
              <a:t>加载并运行程序</a:t>
            </a:r>
            <a:endParaRPr lang="zh-CN" altLang="en-US" sz="3600" b="1">
              <a:solidFill>
                <a:srgbClr val="A7967F"/>
              </a:solidFill>
              <a:latin typeface="方正兰亭刊宋_GBK" panose="02000000000000000000" charset="-122"/>
              <a:ea typeface="方正兰亭刊宋_GBK" panose="02000000000000000000" charset="-122"/>
            </a:endParaRPr>
          </a:p>
        </p:txBody>
      </p:sp>
      <p:grpSp>
        <p:nvGrpSpPr>
          <p:cNvPr id="27" name="组合 26"/>
          <p:cNvGrpSpPr/>
          <p:nvPr/>
        </p:nvGrpSpPr>
        <p:grpSpPr>
          <a:xfrm>
            <a:off x="517525" y="414020"/>
            <a:ext cx="1362292" cy="915850"/>
            <a:chOff x="7249" y="2493"/>
            <a:chExt cx="5358" cy="3601"/>
          </a:xfrm>
        </p:grpSpPr>
        <p:sp>
          <p:nvSpPr>
            <p:cNvPr id="29" name="文本框 28"/>
            <p:cNvSpPr txBox="1"/>
            <p:nvPr/>
          </p:nvSpPr>
          <p:spPr>
            <a:xfrm>
              <a:off x="8066" y="2626"/>
              <a:ext cx="2498" cy="3263"/>
            </a:xfrm>
            <a:prstGeom prst="rect">
              <a:avLst/>
            </a:prstGeom>
            <a:noFill/>
          </p:spPr>
          <p:txBody>
            <a:bodyPr wrap="square" rtlCol="0">
              <a:spAutoFit/>
            </a:bodyPr>
            <a:p>
              <a:pPr algn="dist"/>
              <a:r>
                <a:rPr lang="zh-CN" altLang="en-US" sz="4800">
                  <a:solidFill>
                    <a:srgbClr val="A7967F"/>
                  </a:solidFill>
                  <a:latin typeface="方正宋刻本秀楷_GBK" panose="02000000000000000000" charset="-122"/>
                  <a:ea typeface="方正宋刻本秀楷_GBK" panose="02000000000000000000" charset="-122"/>
                </a:rPr>
                <a:t>肆</a:t>
              </a:r>
              <a:endParaRPr lang="zh-CN" altLang="en-US" sz="4800">
                <a:solidFill>
                  <a:srgbClr val="A7967F"/>
                </a:solidFill>
                <a:latin typeface="方正宋刻本秀楷_GBK" panose="02000000000000000000" charset="-122"/>
                <a:ea typeface="方正宋刻本秀楷_GBK" panose="02000000000000000000" charset="-122"/>
              </a:endParaRPr>
            </a:p>
          </p:txBody>
        </p:sp>
        <p:grpSp>
          <p:nvGrpSpPr>
            <p:cNvPr id="37" name="组合 36"/>
            <p:cNvGrpSpPr/>
            <p:nvPr/>
          </p:nvGrpSpPr>
          <p:grpSpPr>
            <a:xfrm rot="0">
              <a:off x="7249" y="2493"/>
              <a:ext cx="5358" cy="3601"/>
              <a:chOff x="4702" y="3271"/>
              <a:chExt cx="7588" cy="5099"/>
            </a:xfrm>
          </p:grpSpPr>
          <p:grpSp>
            <p:nvGrpSpPr>
              <p:cNvPr id="38" name="组合 37"/>
              <p:cNvGrpSpPr/>
              <p:nvPr/>
            </p:nvGrpSpPr>
            <p:grpSpPr>
              <a:xfrm rot="2700000">
                <a:off x="4990" y="2983"/>
                <a:ext cx="5099" cy="5675"/>
                <a:chOff x="2213" y="2113"/>
                <a:chExt cx="6006" cy="6684"/>
              </a:xfrm>
            </p:grpSpPr>
            <p:sp>
              <p:nvSpPr>
                <p:cNvPr id="39" name="任意多边形 38"/>
                <p:cNvSpPr/>
                <p:nvPr/>
              </p:nvSpPr>
              <p:spPr>
                <a:xfrm>
                  <a:off x="2542" y="2645"/>
                  <a:ext cx="5677" cy="5656"/>
                </a:xfrm>
                <a:custGeom>
                  <a:avLst/>
                  <a:gdLst>
                    <a:gd name="connsiteX0" fmla="*/ 4820 w 4820"/>
                    <a:gd name="connsiteY0" fmla="*/ 2391 h 4802"/>
                    <a:gd name="connsiteX1" fmla="*/ 2410 w 4820"/>
                    <a:gd name="connsiteY1" fmla="*/ 4802 h 4802"/>
                    <a:gd name="connsiteX2" fmla="*/ 0 w 4820"/>
                    <a:gd name="connsiteY2" fmla="*/ 2391 h 4802"/>
                    <a:gd name="connsiteX3" fmla="*/ 2414 w 4820"/>
                    <a:gd name="connsiteY3" fmla="*/ 3 h 4802"/>
                    <a:gd name="connsiteX4" fmla="*/ 4261 w 4820"/>
                    <a:gd name="connsiteY4" fmla="*/ 868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0" h="4802">
                      <a:moveTo>
                        <a:pt x="4820" y="2391"/>
                      </a:moveTo>
                      <a:cubicBezTo>
                        <a:pt x="4820" y="3722"/>
                        <a:pt x="3741" y="4802"/>
                        <a:pt x="2410" y="4802"/>
                      </a:cubicBezTo>
                      <a:cubicBezTo>
                        <a:pt x="1079" y="4802"/>
                        <a:pt x="0" y="3722"/>
                        <a:pt x="0" y="2391"/>
                      </a:cubicBezTo>
                      <a:cubicBezTo>
                        <a:pt x="13" y="975"/>
                        <a:pt x="1286" y="-65"/>
                        <a:pt x="2414" y="3"/>
                      </a:cubicBezTo>
                      <a:cubicBezTo>
                        <a:pt x="3542" y="71"/>
                        <a:pt x="4105" y="655"/>
                        <a:pt x="4261" y="868"/>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40" name="任意多边形 39"/>
                <p:cNvSpPr/>
                <p:nvPr/>
              </p:nvSpPr>
              <p:spPr>
                <a:xfrm>
                  <a:off x="2213" y="2293"/>
                  <a:ext cx="3167" cy="6334"/>
                </a:xfrm>
                <a:custGeom>
                  <a:avLst/>
                  <a:gdLst>
                    <a:gd name="connsiteX0" fmla="*/ 3167 w 3167"/>
                    <a:gd name="connsiteY0" fmla="*/ 6334 h 6334"/>
                    <a:gd name="connsiteX1" fmla="*/ 0 w 3167"/>
                    <a:gd name="connsiteY1" fmla="*/ 3167 h 6334"/>
                    <a:gd name="connsiteX2" fmla="*/ 3167 w 3167"/>
                    <a:gd name="connsiteY2" fmla="*/ 0 h 6334"/>
                  </a:gdLst>
                  <a:ahLst/>
                  <a:cxnLst>
                    <a:cxn ang="0">
                      <a:pos x="connsiteX0" y="connsiteY0"/>
                    </a:cxn>
                    <a:cxn ang="0">
                      <a:pos x="connsiteX1" y="connsiteY1"/>
                    </a:cxn>
                    <a:cxn ang="0">
                      <a:pos x="connsiteX2" y="connsiteY2"/>
                    </a:cxn>
                  </a:cxnLst>
                  <a:rect l="l" t="t" r="r" b="b"/>
                  <a:pathLst>
                    <a:path w="3167" h="6334">
                      <a:moveTo>
                        <a:pt x="3167" y="6334"/>
                      </a:moveTo>
                      <a:cubicBezTo>
                        <a:pt x="1418" y="6334"/>
                        <a:pt x="0" y="4916"/>
                        <a:pt x="0" y="3167"/>
                      </a:cubicBezTo>
                      <a:cubicBezTo>
                        <a:pt x="0" y="1418"/>
                        <a:pt x="1418" y="0"/>
                        <a:pt x="3167" y="0"/>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44" name="椭圆 43"/>
                <p:cNvSpPr/>
                <p:nvPr/>
              </p:nvSpPr>
              <p:spPr>
                <a:xfrm>
                  <a:off x="5380" y="2113"/>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45" name="椭圆 44"/>
                <p:cNvSpPr/>
                <p:nvPr/>
              </p:nvSpPr>
              <p:spPr>
                <a:xfrm>
                  <a:off x="5380" y="8461"/>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grpSp>
          <p:pic>
            <p:nvPicPr>
              <p:cNvPr id="46" name="图片 45" descr="5b754e2ddb5aa"/>
              <p:cNvPicPr>
                <a:picLocks noChangeAspect="1"/>
              </p:cNvPicPr>
              <p:nvPr/>
            </p:nvPicPr>
            <p:blipFill>
              <a:blip r:embed="rId1"/>
              <a:stretch>
                <a:fillRect/>
              </a:stretch>
            </p:blipFill>
            <p:spPr>
              <a:xfrm>
                <a:off x="7835" y="6052"/>
                <a:ext cx="4455" cy="1771"/>
              </a:xfrm>
              <a:prstGeom prst="rect">
                <a:avLst/>
              </a:prstGeom>
            </p:spPr>
          </p:pic>
        </p:grpSp>
      </p:grpSp>
      <p:pic>
        <p:nvPicPr>
          <p:cNvPr id="28" name="图片 27" descr="5b754e2ddb4d2"/>
          <p:cNvPicPr>
            <a:picLocks noChangeAspect="1"/>
          </p:cNvPicPr>
          <p:nvPr/>
        </p:nvPicPr>
        <p:blipFill>
          <a:blip r:embed="rId2"/>
          <a:stretch>
            <a:fillRect/>
          </a:stretch>
        </p:blipFill>
        <p:spPr>
          <a:xfrm>
            <a:off x="8514080" y="5801360"/>
            <a:ext cx="3671570" cy="1082040"/>
          </a:xfrm>
          <a:prstGeom prst="rect">
            <a:avLst/>
          </a:prstGeom>
        </p:spPr>
      </p:pic>
      <p:pic>
        <p:nvPicPr>
          <p:cNvPr id="30" name="图片 29" descr="5b754e2ddb327"/>
          <p:cNvPicPr>
            <a:picLocks noChangeAspect="1"/>
          </p:cNvPicPr>
          <p:nvPr/>
        </p:nvPicPr>
        <p:blipFill>
          <a:blip r:embed="rId3"/>
          <a:stretch>
            <a:fillRect/>
          </a:stretch>
        </p:blipFill>
        <p:spPr>
          <a:xfrm>
            <a:off x="9364345" y="-118745"/>
            <a:ext cx="2827655" cy="1927225"/>
          </a:xfrm>
          <a:prstGeom prst="rect">
            <a:avLst/>
          </a:prstGeom>
        </p:spPr>
      </p:pic>
      <p:sp>
        <p:nvSpPr>
          <p:cNvPr id="5" name="文本框 4"/>
          <p:cNvSpPr txBox="1"/>
          <p:nvPr/>
        </p:nvSpPr>
        <p:spPr>
          <a:xfrm>
            <a:off x="127000" y="3805555"/>
            <a:ext cx="6436360" cy="1814830"/>
          </a:xfrm>
          <a:prstGeom prst="rect">
            <a:avLst/>
          </a:prstGeom>
          <a:noFill/>
        </p:spPr>
        <p:txBody>
          <a:bodyPr wrap="square" rtlCol="0">
            <a:spAutoFit/>
          </a:bodyPr>
          <a:p>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参数列表和环境变量列表的结构如图所示，环境变量是形如</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“name=value”</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的名字</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值对。</a:t>
            </a:r>
            <a:endPar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a:p>
            <a:endPar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endParaRPr>
          </a:p>
        </p:txBody>
      </p:sp>
      <p:pic>
        <p:nvPicPr>
          <p:cNvPr id="8" name="Picture 2" descr="C:\Users\ADMINI~1\AppData\Local\Temp\360zip$Temp\360$6\标志与中英文校名组合规范_左右.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10580" y="582967"/>
            <a:ext cx="1598480" cy="450333"/>
          </a:xfrm>
          <a:prstGeom prst="rect">
            <a:avLst/>
          </a:prstGeom>
          <a:noFill/>
          <a:extLst>
            <a:ext uri="{909E8E84-426E-40DD-AFC4-6F175D3DCCD1}">
              <a14:hiddenFill xmlns:a14="http://schemas.microsoft.com/office/drawing/2010/main">
                <a:solidFill>
                  <a:srgbClr val="FFFFFF"/>
                </a:solidFill>
              </a14:hiddenFill>
            </a:ext>
          </a:extLst>
        </p:spPr>
      </p:pic>
      <p:pic>
        <p:nvPicPr>
          <p:cNvPr id="115" name="图片 114"/>
          <p:cNvPicPr/>
          <p:nvPr/>
        </p:nvPicPr>
        <p:blipFill>
          <a:blip r:embed="rId5"/>
          <a:stretch>
            <a:fillRect/>
          </a:stretch>
        </p:blipFill>
        <p:spPr>
          <a:xfrm>
            <a:off x="6748780" y="3382645"/>
            <a:ext cx="5160010" cy="3400425"/>
          </a:xfrm>
          <a:prstGeom prst="rect">
            <a:avLst/>
          </a:prstGeom>
          <a:noFill/>
          <a:ln w="9525">
            <a:noFill/>
          </a:ln>
        </p:spPr>
      </p:pic>
      <p:sp>
        <p:nvSpPr>
          <p:cNvPr id="2" name="文本框 1"/>
          <p:cNvSpPr txBox="1"/>
          <p:nvPr/>
        </p:nvSpPr>
        <p:spPr>
          <a:xfrm>
            <a:off x="488315" y="1670685"/>
            <a:ext cx="11781790" cy="2245360"/>
          </a:xfrm>
          <a:prstGeom prst="rect">
            <a:avLst/>
          </a:prstGeom>
          <a:noFill/>
        </p:spPr>
        <p:txBody>
          <a:bodyPr wrap="square" rtlCol="0">
            <a:spAutoFit/>
          </a:bodyPr>
          <a:p>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a:t>
            </a:r>
            <a:r>
              <a:rPr 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execve</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在当前函数的上下文中加载并运行一个新程序</a:t>
            </a:r>
            <a:endPar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a:p>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·execve</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有三个参数：</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const char* filename</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表示可执行目标文件名，</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const char* argv[]</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表示参数列表，</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const char* envp[]</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表示环境变量列表，只有出现诸如找不到</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filename</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等错误时才会返回到调用程序，因此正常情况下</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execve</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调用一次并从不返回。</a:t>
            </a:r>
            <a:endPar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endParaRPr>
          </a:p>
        </p:txBody>
      </p:sp>
    </p:spTree>
    <p:custDataLst>
      <p:tags r:id="rId6"/>
    </p:custDataLst>
  </p:cSld>
  <p:clrMapOvr>
    <a:masterClrMapping/>
  </p:clrMapOvr>
  <p:transition advTm="321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832610" y="564515"/>
            <a:ext cx="3961765" cy="645160"/>
          </a:xfrm>
          <a:prstGeom prst="rect">
            <a:avLst/>
          </a:prstGeom>
          <a:noFill/>
        </p:spPr>
        <p:txBody>
          <a:bodyPr wrap="square" rtlCol="0">
            <a:spAutoFit/>
          </a:bodyPr>
          <a:p>
            <a:r>
              <a:rPr lang="zh-CN" altLang="en-US" sz="3600" b="1">
                <a:solidFill>
                  <a:srgbClr val="A7967F"/>
                </a:solidFill>
                <a:latin typeface="方正兰亭刊宋_GBK" panose="02000000000000000000" charset="-122"/>
                <a:ea typeface="方正兰亭刊宋_GBK" panose="02000000000000000000" charset="-122"/>
              </a:rPr>
              <a:t>加载并运行程序</a:t>
            </a:r>
            <a:endParaRPr lang="zh-CN" altLang="en-US" sz="3600" b="1">
              <a:solidFill>
                <a:srgbClr val="A7967F"/>
              </a:solidFill>
              <a:latin typeface="方正兰亭刊宋_GBK" panose="02000000000000000000" charset="-122"/>
              <a:ea typeface="方正兰亭刊宋_GBK" panose="02000000000000000000" charset="-122"/>
            </a:endParaRPr>
          </a:p>
        </p:txBody>
      </p:sp>
      <p:grpSp>
        <p:nvGrpSpPr>
          <p:cNvPr id="27" name="组合 26"/>
          <p:cNvGrpSpPr/>
          <p:nvPr/>
        </p:nvGrpSpPr>
        <p:grpSpPr>
          <a:xfrm>
            <a:off x="517525" y="414020"/>
            <a:ext cx="1362292" cy="915850"/>
            <a:chOff x="7249" y="2493"/>
            <a:chExt cx="5358" cy="3601"/>
          </a:xfrm>
        </p:grpSpPr>
        <p:sp>
          <p:nvSpPr>
            <p:cNvPr id="29" name="文本框 28"/>
            <p:cNvSpPr txBox="1"/>
            <p:nvPr/>
          </p:nvSpPr>
          <p:spPr>
            <a:xfrm>
              <a:off x="8066" y="2626"/>
              <a:ext cx="2498" cy="3263"/>
            </a:xfrm>
            <a:prstGeom prst="rect">
              <a:avLst/>
            </a:prstGeom>
            <a:noFill/>
          </p:spPr>
          <p:txBody>
            <a:bodyPr wrap="square" rtlCol="0">
              <a:spAutoFit/>
            </a:bodyPr>
            <a:p>
              <a:pPr algn="dist"/>
              <a:r>
                <a:rPr lang="zh-CN" altLang="en-US" sz="4800">
                  <a:solidFill>
                    <a:srgbClr val="A7967F"/>
                  </a:solidFill>
                  <a:latin typeface="方正宋刻本秀楷_GBK" panose="02000000000000000000" charset="-122"/>
                  <a:ea typeface="方正宋刻本秀楷_GBK" panose="02000000000000000000" charset="-122"/>
                </a:rPr>
                <a:t>肆</a:t>
              </a:r>
              <a:endParaRPr lang="zh-CN" altLang="en-US" sz="4800">
                <a:solidFill>
                  <a:srgbClr val="A7967F"/>
                </a:solidFill>
                <a:latin typeface="方正宋刻本秀楷_GBK" panose="02000000000000000000" charset="-122"/>
                <a:ea typeface="方正宋刻本秀楷_GBK" panose="02000000000000000000" charset="-122"/>
              </a:endParaRPr>
            </a:p>
          </p:txBody>
        </p:sp>
        <p:grpSp>
          <p:nvGrpSpPr>
            <p:cNvPr id="37" name="组合 36"/>
            <p:cNvGrpSpPr/>
            <p:nvPr/>
          </p:nvGrpSpPr>
          <p:grpSpPr>
            <a:xfrm rot="0">
              <a:off x="7249" y="2493"/>
              <a:ext cx="5358" cy="3601"/>
              <a:chOff x="4702" y="3271"/>
              <a:chExt cx="7588" cy="5099"/>
            </a:xfrm>
          </p:grpSpPr>
          <p:grpSp>
            <p:nvGrpSpPr>
              <p:cNvPr id="38" name="组合 37"/>
              <p:cNvGrpSpPr/>
              <p:nvPr/>
            </p:nvGrpSpPr>
            <p:grpSpPr>
              <a:xfrm rot="2700000">
                <a:off x="4990" y="2983"/>
                <a:ext cx="5099" cy="5675"/>
                <a:chOff x="2213" y="2113"/>
                <a:chExt cx="6006" cy="6684"/>
              </a:xfrm>
            </p:grpSpPr>
            <p:sp>
              <p:nvSpPr>
                <p:cNvPr id="39" name="任意多边形 38"/>
                <p:cNvSpPr/>
                <p:nvPr/>
              </p:nvSpPr>
              <p:spPr>
                <a:xfrm>
                  <a:off x="2542" y="2645"/>
                  <a:ext cx="5677" cy="5656"/>
                </a:xfrm>
                <a:custGeom>
                  <a:avLst/>
                  <a:gdLst>
                    <a:gd name="connsiteX0" fmla="*/ 4820 w 4820"/>
                    <a:gd name="connsiteY0" fmla="*/ 2391 h 4802"/>
                    <a:gd name="connsiteX1" fmla="*/ 2410 w 4820"/>
                    <a:gd name="connsiteY1" fmla="*/ 4802 h 4802"/>
                    <a:gd name="connsiteX2" fmla="*/ 0 w 4820"/>
                    <a:gd name="connsiteY2" fmla="*/ 2391 h 4802"/>
                    <a:gd name="connsiteX3" fmla="*/ 2414 w 4820"/>
                    <a:gd name="connsiteY3" fmla="*/ 3 h 4802"/>
                    <a:gd name="connsiteX4" fmla="*/ 4261 w 4820"/>
                    <a:gd name="connsiteY4" fmla="*/ 868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0" h="4802">
                      <a:moveTo>
                        <a:pt x="4820" y="2391"/>
                      </a:moveTo>
                      <a:cubicBezTo>
                        <a:pt x="4820" y="3722"/>
                        <a:pt x="3741" y="4802"/>
                        <a:pt x="2410" y="4802"/>
                      </a:cubicBezTo>
                      <a:cubicBezTo>
                        <a:pt x="1079" y="4802"/>
                        <a:pt x="0" y="3722"/>
                        <a:pt x="0" y="2391"/>
                      </a:cubicBezTo>
                      <a:cubicBezTo>
                        <a:pt x="13" y="975"/>
                        <a:pt x="1286" y="-65"/>
                        <a:pt x="2414" y="3"/>
                      </a:cubicBezTo>
                      <a:cubicBezTo>
                        <a:pt x="3542" y="71"/>
                        <a:pt x="4105" y="655"/>
                        <a:pt x="4261" y="868"/>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40" name="任意多边形 39"/>
                <p:cNvSpPr/>
                <p:nvPr/>
              </p:nvSpPr>
              <p:spPr>
                <a:xfrm>
                  <a:off x="2213" y="2293"/>
                  <a:ext cx="3167" cy="6334"/>
                </a:xfrm>
                <a:custGeom>
                  <a:avLst/>
                  <a:gdLst>
                    <a:gd name="connsiteX0" fmla="*/ 3167 w 3167"/>
                    <a:gd name="connsiteY0" fmla="*/ 6334 h 6334"/>
                    <a:gd name="connsiteX1" fmla="*/ 0 w 3167"/>
                    <a:gd name="connsiteY1" fmla="*/ 3167 h 6334"/>
                    <a:gd name="connsiteX2" fmla="*/ 3167 w 3167"/>
                    <a:gd name="connsiteY2" fmla="*/ 0 h 6334"/>
                  </a:gdLst>
                  <a:ahLst/>
                  <a:cxnLst>
                    <a:cxn ang="0">
                      <a:pos x="connsiteX0" y="connsiteY0"/>
                    </a:cxn>
                    <a:cxn ang="0">
                      <a:pos x="connsiteX1" y="connsiteY1"/>
                    </a:cxn>
                    <a:cxn ang="0">
                      <a:pos x="connsiteX2" y="connsiteY2"/>
                    </a:cxn>
                  </a:cxnLst>
                  <a:rect l="l" t="t" r="r" b="b"/>
                  <a:pathLst>
                    <a:path w="3167" h="6334">
                      <a:moveTo>
                        <a:pt x="3167" y="6334"/>
                      </a:moveTo>
                      <a:cubicBezTo>
                        <a:pt x="1418" y="6334"/>
                        <a:pt x="0" y="4916"/>
                        <a:pt x="0" y="3167"/>
                      </a:cubicBezTo>
                      <a:cubicBezTo>
                        <a:pt x="0" y="1418"/>
                        <a:pt x="1418" y="0"/>
                        <a:pt x="3167" y="0"/>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44" name="椭圆 43"/>
                <p:cNvSpPr/>
                <p:nvPr/>
              </p:nvSpPr>
              <p:spPr>
                <a:xfrm>
                  <a:off x="5380" y="2113"/>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45" name="椭圆 44"/>
                <p:cNvSpPr/>
                <p:nvPr/>
              </p:nvSpPr>
              <p:spPr>
                <a:xfrm>
                  <a:off x="5380" y="8461"/>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grpSp>
          <p:pic>
            <p:nvPicPr>
              <p:cNvPr id="46" name="图片 45" descr="5b754e2ddb5aa"/>
              <p:cNvPicPr>
                <a:picLocks noChangeAspect="1"/>
              </p:cNvPicPr>
              <p:nvPr/>
            </p:nvPicPr>
            <p:blipFill>
              <a:blip r:embed="rId1"/>
              <a:stretch>
                <a:fillRect/>
              </a:stretch>
            </p:blipFill>
            <p:spPr>
              <a:xfrm>
                <a:off x="7835" y="6052"/>
                <a:ext cx="4455" cy="1771"/>
              </a:xfrm>
              <a:prstGeom prst="rect">
                <a:avLst/>
              </a:prstGeom>
            </p:spPr>
          </p:pic>
        </p:grpSp>
      </p:grpSp>
      <p:pic>
        <p:nvPicPr>
          <p:cNvPr id="28" name="图片 27" descr="5b754e2ddb4d2"/>
          <p:cNvPicPr>
            <a:picLocks noChangeAspect="1"/>
          </p:cNvPicPr>
          <p:nvPr/>
        </p:nvPicPr>
        <p:blipFill>
          <a:blip r:embed="rId2"/>
          <a:stretch>
            <a:fillRect/>
          </a:stretch>
        </p:blipFill>
        <p:spPr>
          <a:xfrm>
            <a:off x="8514080" y="5801360"/>
            <a:ext cx="3671570" cy="1082040"/>
          </a:xfrm>
          <a:prstGeom prst="rect">
            <a:avLst/>
          </a:prstGeom>
        </p:spPr>
      </p:pic>
      <p:pic>
        <p:nvPicPr>
          <p:cNvPr id="30" name="图片 29" descr="5b754e2ddb327"/>
          <p:cNvPicPr>
            <a:picLocks noChangeAspect="1"/>
          </p:cNvPicPr>
          <p:nvPr/>
        </p:nvPicPr>
        <p:blipFill>
          <a:blip r:embed="rId3"/>
          <a:stretch>
            <a:fillRect/>
          </a:stretch>
        </p:blipFill>
        <p:spPr>
          <a:xfrm>
            <a:off x="9364345" y="-118745"/>
            <a:ext cx="2827655" cy="1927225"/>
          </a:xfrm>
          <a:prstGeom prst="rect">
            <a:avLst/>
          </a:prstGeom>
        </p:spPr>
      </p:pic>
      <p:pic>
        <p:nvPicPr>
          <p:cNvPr id="8" name="Picture 2" descr="C:\Users\ADMINI~1\AppData\Local\Temp\360zip$Temp\360$6\标志与中英文校名组合规范_左右.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10580" y="582967"/>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488315" y="1670685"/>
            <a:ext cx="5199380" cy="2676525"/>
          </a:xfrm>
          <a:prstGeom prst="rect">
            <a:avLst/>
          </a:prstGeom>
          <a:noFill/>
        </p:spPr>
        <p:txBody>
          <a:bodyPr wrap="square" rtlCol="0">
            <a:spAutoFit/>
          </a:bodyPr>
          <a:p>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·execve</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函数会将控制传递给新程序的主函数，其主函数原型如下：</a:t>
            </a:r>
            <a:endPar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a:p>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int main(int argc,char *argv[],char* envp[])</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，其用户栈的组织结构如图所示</a:t>
            </a:r>
            <a:endPar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endParaRPr>
          </a:p>
        </p:txBody>
      </p:sp>
      <p:pic>
        <p:nvPicPr>
          <p:cNvPr id="4" name="图片 3" descr="4PU(DX%]YK}XQ(UIMK_TM{V"/>
          <p:cNvPicPr>
            <a:picLocks noChangeAspect="1"/>
          </p:cNvPicPr>
          <p:nvPr/>
        </p:nvPicPr>
        <p:blipFill>
          <a:blip r:embed="rId5"/>
          <a:stretch>
            <a:fillRect/>
          </a:stretch>
        </p:blipFill>
        <p:spPr>
          <a:xfrm>
            <a:off x="6263640" y="1502410"/>
            <a:ext cx="5938520" cy="5171440"/>
          </a:xfrm>
          <a:prstGeom prst="rect">
            <a:avLst/>
          </a:prstGeom>
        </p:spPr>
      </p:pic>
      <p:sp>
        <p:nvSpPr>
          <p:cNvPr id="6" name="文本框 5"/>
          <p:cNvSpPr txBox="1"/>
          <p:nvPr/>
        </p:nvSpPr>
        <p:spPr>
          <a:xfrm>
            <a:off x="0" y="4648200"/>
            <a:ext cx="6263640" cy="953135"/>
          </a:xfrm>
          <a:prstGeom prst="rect">
            <a:avLst/>
          </a:prstGeom>
          <a:noFill/>
        </p:spPr>
        <p:txBody>
          <a:bodyPr wrap="square" rtlCol="0">
            <a:spAutoFit/>
          </a:bodyPr>
          <a:p>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·main</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函数的三个参数中</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argc</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表示</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argv</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中非空指针数，另两个的作用是显然的。</a:t>
            </a:r>
            <a:endPar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endParaRPr>
          </a:p>
        </p:txBody>
      </p:sp>
    </p:spTree>
    <p:custDataLst>
      <p:tags r:id="rId6"/>
    </p:custDataLst>
  </p:cSld>
  <p:clrMapOvr>
    <a:masterClrMapping/>
  </p:clrMapOvr>
  <p:transition advTm="1815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832610" y="564515"/>
            <a:ext cx="3961765" cy="645160"/>
          </a:xfrm>
          <a:prstGeom prst="rect">
            <a:avLst/>
          </a:prstGeom>
          <a:noFill/>
        </p:spPr>
        <p:txBody>
          <a:bodyPr wrap="square" rtlCol="0">
            <a:spAutoFit/>
          </a:bodyPr>
          <a:p>
            <a:r>
              <a:rPr lang="zh-CN" altLang="en-US" sz="3600" b="1">
                <a:solidFill>
                  <a:srgbClr val="A7967F"/>
                </a:solidFill>
                <a:latin typeface="方正兰亭刊宋_GBK" panose="02000000000000000000" charset="-122"/>
                <a:ea typeface="方正兰亭刊宋_GBK" panose="02000000000000000000" charset="-122"/>
              </a:rPr>
              <a:t>操作环境数组</a:t>
            </a:r>
            <a:endParaRPr lang="zh-CN" altLang="en-US" sz="3600" b="1">
              <a:solidFill>
                <a:srgbClr val="A7967F"/>
              </a:solidFill>
              <a:latin typeface="方正兰亭刊宋_GBK" panose="02000000000000000000" charset="-122"/>
              <a:ea typeface="方正兰亭刊宋_GBK" panose="02000000000000000000" charset="-122"/>
            </a:endParaRPr>
          </a:p>
        </p:txBody>
      </p:sp>
      <p:grpSp>
        <p:nvGrpSpPr>
          <p:cNvPr id="27" name="组合 26"/>
          <p:cNvGrpSpPr/>
          <p:nvPr/>
        </p:nvGrpSpPr>
        <p:grpSpPr>
          <a:xfrm>
            <a:off x="517525" y="414020"/>
            <a:ext cx="1362292" cy="915850"/>
            <a:chOff x="7249" y="2493"/>
            <a:chExt cx="5358" cy="3601"/>
          </a:xfrm>
        </p:grpSpPr>
        <p:sp>
          <p:nvSpPr>
            <p:cNvPr id="29" name="文本框 28"/>
            <p:cNvSpPr txBox="1"/>
            <p:nvPr/>
          </p:nvSpPr>
          <p:spPr>
            <a:xfrm>
              <a:off x="8066" y="2626"/>
              <a:ext cx="2498" cy="3263"/>
            </a:xfrm>
            <a:prstGeom prst="rect">
              <a:avLst/>
            </a:prstGeom>
            <a:noFill/>
          </p:spPr>
          <p:txBody>
            <a:bodyPr wrap="square" rtlCol="0">
              <a:spAutoFit/>
            </a:bodyPr>
            <a:p>
              <a:pPr algn="dist"/>
              <a:r>
                <a:rPr lang="zh-CN" altLang="en-US" sz="4800">
                  <a:solidFill>
                    <a:srgbClr val="A7967F"/>
                  </a:solidFill>
                  <a:latin typeface="方正宋刻本秀楷_GBK" panose="02000000000000000000" charset="-122"/>
                  <a:ea typeface="方正宋刻本秀楷_GBK" panose="02000000000000000000" charset="-122"/>
                </a:rPr>
                <a:t>肆</a:t>
              </a:r>
              <a:endParaRPr lang="zh-CN" altLang="en-US" sz="4800">
                <a:solidFill>
                  <a:srgbClr val="A7967F"/>
                </a:solidFill>
                <a:latin typeface="方正宋刻本秀楷_GBK" panose="02000000000000000000" charset="-122"/>
                <a:ea typeface="方正宋刻本秀楷_GBK" panose="02000000000000000000" charset="-122"/>
              </a:endParaRPr>
            </a:p>
          </p:txBody>
        </p:sp>
        <p:grpSp>
          <p:nvGrpSpPr>
            <p:cNvPr id="37" name="组合 36"/>
            <p:cNvGrpSpPr/>
            <p:nvPr/>
          </p:nvGrpSpPr>
          <p:grpSpPr>
            <a:xfrm rot="0">
              <a:off x="7249" y="2493"/>
              <a:ext cx="5358" cy="3601"/>
              <a:chOff x="4702" y="3271"/>
              <a:chExt cx="7588" cy="5099"/>
            </a:xfrm>
          </p:grpSpPr>
          <p:grpSp>
            <p:nvGrpSpPr>
              <p:cNvPr id="38" name="组合 37"/>
              <p:cNvGrpSpPr/>
              <p:nvPr/>
            </p:nvGrpSpPr>
            <p:grpSpPr>
              <a:xfrm rot="2700000">
                <a:off x="4990" y="2983"/>
                <a:ext cx="5099" cy="5675"/>
                <a:chOff x="2213" y="2113"/>
                <a:chExt cx="6006" cy="6684"/>
              </a:xfrm>
            </p:grpSpPr>
            <p:sp>
              <p:nvSpPr>
                <p:cNvPr id="39" name="任意多边形 38"/>
                <p:cNvSpPr/>
                <p:nvPr/>
              </p:nvSpPr>
              <p:spPr>
                <a:xfrm>
                  <a:off x="2542" y="2645"/>
                  <a:ext cx="5677" cy="5656"/>
                </a:xfrm>
                <a:custGeom>
                  <a:avLst/>
                  <a:gdLst>
                    <a:gd name="connsiteX0" fmla="*/ 4820 w 4820"/>
                    <a:gd name="connsiteY0" fmla="*/ 2391 h 4802"/>
                    <a:gd name="connsiteX1" fmla="*/ 2410 w 4820"/>
                    <a:gd name="connsiteY1" fmla="*/ 4802 h 4802"/>
                    <a:gd name="connsiteX2" fmla="*/ 0 w 4820"/>
                    <a:gd name="connsiteY2" fmla="*/ 2391 h 4802"/>
                    <a:gd name="connsiteX3" fmla="*/ 2414 w 4820"/>
                    <a:gd name="connsiteY3" fmla="*/ 3 h 4802"/>
                    <a:gd name="connsiteX4" fmla="*/ 4261 w 4820"/>
                    <a:gd name="connsiteY4" fmla="*/ 868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0" h="4802">
                      <a:moveTo>
                        <a:pt x="4820" y="2391"/>
                      </a:moveTo>
                      <a:cubicBezTo>
                        <a:pt x="4820" y="3722"/>
                        <a:pt x="3741" y="4802"/>
                        <a:pt x="2410" y="4802"/>
                      </a:cubicBezTo>
                      <a:cubicBezTo>
                        <a:pt x="1079" y="4802"/>
                        <a:pt x="0" y="3722"/>
                        <a:pt x="0" y="2391"/>
                      </a:cubicBezTo>
                      <a:cubicBezTo>
                        <a:pt x="13" y="975"/>
                        <a:pt x="1286" y="-65"/>
                        <a:pt x="2414" y="3"/>
                      </a:cubicBezTo>
                      <a:cubicBezTo>
                        <a:pt x="3542" y="71"/>
                        <a:pt x="4105" y="655"/>
                        <a:pt x="4261" y="868"/>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40" name="任意多边形 39"/>
                <p:cNvSpPr/>
                <p:nvPr/>
              </p:nvSpPr>
              <p:spPr>
                <a:xfrm>
                  <a:off x="2213" y="2293"/>
                  <a:ext cx="3167" cy="6334"/>
                </a:xfrm>
                <a:custGeom>
                  <a:avLst/>
                  <a:gdLst>
                    <a:gd name="connsiteX0" fmla="*/ 3167 w 3167"/>
                    <a:gd name="connsiteY0" fmla="*/ 6334 h 6334"/>
                    <a:gd name="connsiteX1" fmla="*/ 0 w 3167"/>
                    <a:gd name="connsiteY1" fmla="*/ 3167 h 6334"/>
                    <a:gd name="connsiteX2" fmla="*/ 3167 w 3167"/>
                    <a:gd name="connsiteY2" fmla="*/ 0 h 6334"/>
                  </a:gdLst>
                  <a:ahLst/>
                  <a:cxnLst>
                    <a:cxn ang="0">
                      <a:pos x="connsiteX0" y="connsiteY0"/>
                    </a:cxn>
                    <a:cxn ang="0">
                      <a:pos x="connsiteX1" y="connsiteY1"/>
                    </a:cxn>
                    <a:cxn ang="0">
                      <a:pos x="connsiteX2" y="connsiteY2"/>
                    </a:cxn>
                  </a:cxnLst>
                  <a:rect l="l" t="t" r="r" b="b"/>
                  <a:pathLst>
                    <a:path w="3167" h="6334">
                      <a:moveTo>
                        <a:pt x="3167" y="6334"/>
                      </a:moveTo>
                      <a:cubicBezTo>
                        <a:pt x="1418" y="6334"/>
                        <a:pt x="0" y="4916"/>
                        <a:pt x="0" y="3167"/>
                      </a:cubicBezTo>
                      <a:cubicBezTo>
                        <a:pt x="0" y="1418"/>
                        <a:pt x="1418" y="0"/>
                        <a:pt x="3167" y="0"/>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44" name="椭圆 43"/>
                <p:cNvSpPr/>
                <p:nvPr/>
              </p:nvSpPr>
              <p:spPr>
                <a:xfrm>
                  <a:off x="5380" y="2113"/>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45" name="椭圆 44"/>
                <p:cNvSpPr/>
                <p:nvPr/>
              </p:nvSpPr>
              <p:spPr>
                <a:xfrm>
                  <a:off x="5380" y="8461"/>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grpSp>
          <p:pic>
            <p:nvPicPr>
              <p:cNvPr id="46" name="图片 45" descr="5b754e2ddb5aa"/>
              <p:cNvPicPr>
                <a:picLocks noChangeAspect="1"/>
              </p:cNvPicPr>
              <p:nvPr/>
            </p:nvPicPr>
            <p:blipFill>
              <a:blip r:embed="rId1"/>
              <a:stretch>
                <a:fillRect/>
              </a:stretch>
            </p:blipFill>
            <p:spPr>
              <a:xfrm>
                <a:off x="7835" y="6052"/>
                <a:ext cx="4455" cy="1771"/>
              </a:xfrm>
              <a:prstGeom prst="rect">
                <a:avLst/>
              </a:prstGeom>
            </p:spPr>
          </p:pic>
        </p:grpSp>
      </p:grpSp>
      <p:pic>
        <p:nvPicPr>
          <p:cNvPr id="28" name="图片 27" descr="5b754e2ddb4d2"/>
          <p:cNvPicPr>
            <a:picLocks noChangeAspect="1"/>
          </p:cNvPicPr>
          <p:nvPr/>
        </p:nvPicPr>
        <p:blipFill>
          <a:blip r:embed="rId2"/>
          <a:stretch>
            <a:fillRect/>
          </a:stretch>
        </p:blipFill>
        <p:spPr>
          <a:xfrm>
            <a:off x="8514080" y="5801360"/>
            <a:ext cx="3671570" cy="1082040"/>
          </a:xfrm>
          <a:prstGeom prst="rect">
            <a:avLst/>
          </a:prstGeom>
        </p:spPr>
      </p:pic>
      <p:pic>
        <p:nvPicPr>
          <p:cNvPr id="30" name="图片 29" descr="5b754e2ddb327"/>
          <p:cNvPicPr>
            <a:picLocks noChangeAspect="1"/>
          </p:cNvPicPr>
          <p:nvPr/>
        </p:nvPicPr>
        <p:blipFill>
          <a:blip r:embed="rId3"/>
          <a:stretch>
            <a:fillRect/>
          </a:stretch>
        </p:blipFill>
        <p:spPr>
          <a:xfrm>
            <a:off x="9364345" y="-118745"/>
            <a:ext cx="2827655" cy="1927225"/>
          </a:xfrm>
          <a:prstGeom prst="rect">
            <a:avLst/>
          </a:prstGeom>
        </p:spPr>
      </p:pic>
      <p:pic>
        <p:nvPicPr>
          <p:cNvPr id="8" name="Picture 2" descr="C:\Users\ADMINI~1\AppData\Local\Temp\360zip$Temp\360$6\标志与中英文校名组合规范_左右.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10580" y="582967"/>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116840" y="1502410"/>
            <a:ext cx="11863070" cy="3538220"/>
          </a:xfrm>
          <a:prstGeom prst="rect">
            <a:avLst/>
          </a:prstGeom>
          <a:noFill/>
        </p:spPr>
        <p:txBody>
          <a:bodyPr wrap="square" rtlCol="0">
            <a:spAutoFit/>
          </a:bodyPr>
          <a:p>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·Linux</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提供了几个函数来操作环境数组：</a:t>
            </a:r>
            <a:endPar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endParaRPr>
          </a:p>
          <a:p>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·char *getenv(char *name)</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会在环境数组中搜索</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“name=value”</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的字符串，找到了会返回指向</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value</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的指针，否则返回</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NULL</a:t>
            </a:r>
            <a:endPar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endParaRPr>
          </a:p>
          <a:p>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·int setenv(const char* name,const char* newvalue,int overwrite)</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会在环境列表中搜索</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“name=oldvalue”</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的字符串，在</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overwrite</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非</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0</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时将其修改为</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“name=newvalue”</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，若找不到则将</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“name=newvalue”</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插入环境列表中</a:t>
            </a:r>
            <a:endPar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endParaRPr>
          </a:p>
          <a:p>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·void unsetenv(</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const char* name)</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会在环境列表中搜索</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“name=value”</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的字符串，找到了会将之删除</a:t>
            </a:r>
            <a:endPar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endParaRPr>
          </a:p>
        </p:txBody>
      </p:sp>
    </p:spTree>
    <p:custDataLst>
      <p:tags r:id="rId5"/>
    </p:custDataLst>
  </p:cSld>
  <p:clrMapOvr>
    <a:masterClrMapping/>
  </p:clrMapOvr>
  <p:transition advTm="1140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832610" y="564515"/>
            <a:ext cx="3961765" cy="645160"/>
          </a:xfrm>
          <a:prstGeom prst="rect">
            <a:avLst/>
          </a:prstGeom>
          <a:noFill/>
        </p:spPr>
        <p:txBody>
          <a:bodyPr wrap="square" rtlCol="0">
            <a:spAutoFit/>
          </a:bodyPr>
          <a:p>
            <a:r>
              <a:rPr lang="zh-CN" altLang="en-US" sz="3600" b="1">
                <a:solidFill>
                  <a:srgbClr val="A7967F"/>
                </a:solidFill>
                <a:latin typeface="方正兰亭刊宋_GBK" panose="02000000000000000000" charset="-122"/>
                <a:ea typeface="方正兰亭刊宋_GBK" panose="02000000000000000000" charset="-122"/>
              </a:rPr>
              <a:t>对比程序与进程</a:t>
            </a:r>
            <a:endParaRPr lang="zh-CN" altLang="en-US" sz="3600" b="1">
              <a:solidFill>
                <a:srgbClr val="A7967F"/>
              </a:solidFill>
              <a:latin typeface="方正兰亭刊宋_GBK" panose="02000000000000000000" charset="-122"/>
              <a:ea typeface="方正兰亭刊宋_GBK" panose="02000000000000000000" charset="-122"/>
            </a:endParaRPr>
          </a:p>
        </p:txBody>
      </p:sp>
      <p:grpSp>
        <p:nvGrpSpPr>
          <p:cNvPr id="27" name="组合 26"/>
          <p:cNvGrpSpPr/>
          <p:nvPr/>
        </p:nvGrpSpPr>
        <p:grpSpPr>
          <a:xfrm>
            <a:off x="517525" y="414020"/>
            <a:ext cx="1362292" cy="915850"/>
            <a:chOff x="7249" y="2493"/>
            <a:chExt cx="5358" cy="3601"/>
          </a:xfrm>
        </p:grpSpPr>
        <p:sp>
          <p:nvSpPr>
            <p:cNvPr id="29" name="文本框 28"/>
            <p:cNvSpPr txBox="1"/>
            <p:nvPr/>
          </p:nvSpPr>
          <p:spPr>
            <a:xfrm>
              <a:off x="8066" y="2626"/>
              <a:ext cx="2498" cy="3263"/>
            </a:xfrm>
            <a:prstGeom prst="rect">
              <a:avLst/>
            </a:prstGeom>
            <a:noFill/>
          </p:spPr>
          <p:txBody>
            <a:bodyPr wrap="square" rtlCol="0">
              <a:spAutoFit/>
            </a:bodyPr>
            <a:p>
              <a:pPr algn="dist"/>
              <a:r>
                <a:rPr lang="zh-CN" altLang="en-US" sz="4800">
                  <a:solidFill>
                    <a:srgbClr val="A7967F"/>
                  </a:solidFill>
                  <a:latin typeface="方正宋刻本秀楷_GBK" panose="02000000000000000000" charset="-122"/>
                  <a:ea typeface="方正宋刻本秀楷_GBK" panose="02000000000000000000" charset="-122"/>
                </a:rPr>
                <a:t>肆</a:t>
              </a:r>
              <a:endParaRPr lang="zh-CN" altLang="en-US" sz="4800">
                <a:solidFill>
                  <a:srgbClr val="A7967F"/>
                </a:solidFill>
                <a:latin typeface="方正宋刻本秀楷_GBK" panose="02000000000000000000" charset="-122"/>
                <a:ea typeface="方正宋刻本秀楷_GBK" panose="02000000000000000000" charset="-122"/>
              </a:endParaRPr>
            </a:p>
          </p:txBody>
        </p:sp>
        <p:grpSp>
          <p:nvGrpSpPr>
            <p:cNvPr id="37" name="组合 36"/>
            <p:cNvGrpSpPr/>
            <p:nvPr/>
          </p:nvGrpSpPr>
          <p:grpSpPr>
            <a:xfrm rot="0">
              <a:off x="7249" y="2493"/>
              <a:ext cx="5358" cy="3601"/>
              <a:chOff x="4702" y="3271"/>
              <a:chExt cx="7588" cy="5099"/>
            </a:xfrm>
          </p:grpSpPr>
          <p:grpSp>
            <p:nvGrpSpPr>
              <p:cNvPr id="38" name="组合 37"/>
              <p:cNvGrpSpPr/>
              <p:nvPr/>
            </p:nvGrpSpPr>
            <p:grpSpPr>
              <a:xfrm rot="2700000">
                <a:off x="4990" y="2983"/>
                <a:ext cx="5099" cy="5675"/>
                <a:chOff x="2213" y="2113"/>
                <a:chExt cx="6006" cy="6684"/>
              </a:xfrm>
            </p:grpSpPr>
            <p:sp>
              <p:nvSpPr>
                <p:cNvPr id="39" name="任意多边形 38"/>
                <p:cNvSpPr/>
                <p:nvPr/>
              </p:nvSpPr>
              <p:spPr>
                <a:xfrm>
                  <a:off x="2542" y="2645"/>
                  <a:ext cx="5677" cy="5656"/>
                </a:xfrm>
                <a:custGeom>
                  <a:avLst/>
                  <a:gdLst>
                    <a:gd name="connsiteX0" fmla="*/ 4820 w 4820"/>
                    <a:gd name="connsiteY0" fmla="*/ 2391 h 4802"/>
                    <a:gd name="connsiteX1" fmla="*/ 2410 w 4820"/>
                    <a:gd name="connsiteY1" fmla="*/ 4802 h 4802"/>
                    <a:gd name="connsiteX2" fmla="*/ 0 w 4820"/>
                    <a:gd name="connsiteY2" fmla="*/ 2391 h 4802"/>
                    <a:gd name="connsiteX3" fmla="*/ 2414 w 4820"/>
                    <a:gd name="connsiteY3" fmla="*/ 3 h 4802"/>
                    <a:gd name="connsiteX4" fmla="*/ 4261 w 4820"/>
                    <a:gd name="connsiteY4" fmla="*/ 868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0" h="4802">
                      <a:moveTo>
                        <a:pt x="4820" y="2391"/>
                      </a:moveTo>
                      <a:cubicBezTo>
                        <a:pt x="4820" y="3722"/>
                        <a:pt x="3741" y="4802"/>
                        <a:pt x="2410" y="4802"/>
                      </a:cubicBezTo>
                      <a:cubicBezTo>
                        <a:pt x="1079" y="4802"/>
                        <a:pt x="0" y="3722"/>
                        <a:pt x="0" y="2391"/>
                      </a:cubicBezTo>
                      <a:cubicBezTo>
                        <a:pt x="13" y="975"/>
                        <a:pt x="1286" y="-65"/>
                        <a:pt x="2414" y="3"/>
                      </a:cubicBezTo>
                      <a:cubicBezTo>
                        <a:pt x="3542" y="71"/>
                        <a:pt x="4105" y="655"/>
                        <a:pt x="4261" y="868"/>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40" name="任意多边形 39"/>
                <p:cNvSpPr/>
                <p:nvPr/>
              </p:nvSpPr>
              <p:spPr>
                <a:xfrm>
                  <a:off x="2213" y="2293"/>
                  <a:ext cx="3167" cy="6334"/>
                </a:xfrm>
                <a:custGeom>
                  <a:avLst/>
                  <a:gdLst>
                    <a:gd name="connsiteX0" fmla="*/ 3167 w 3167"/>
                    <a:gd name="connsiteY0" fmla="*/ 6334 h 6334"/>
                    <a:gd name="connsiteX1" fmla="*/ 0 w 3167"/>
                    <a:gd name="connsiteY1" fmla="*/ 3167 h 6334"/>
                    <a:gd name="connsiteX2" fmla="*/ 3167 w 3167"/>
                    <a:gd name="connsiteY2" fmla="*/ 0 h 6334"/>
                  </a:gdLst>
                  <a:ahLst/>
                  <a:cxnLst>
                    <a:cxn ang="0">
                      <a:pos x="connsiteX0" y="connsiteY0"/>
                    </a:cxn>
                    <a:cxn ang="0">
                      <a:pos x="connsiteX1" y="connsiteY1"/>
                    </a:cxn>
                    <a:cxn ang="0">
                      <a:pos x="connsiteX2" y="connsiteY2"/>
                    </a:cxn>
                  </a:cxnLst>
                  <a:rect l="l" t="t" r="r" b="b"/>
                  <a:pathLst>
                    <a:path w="3167" h="6334">
                      <a:moveTo>
                        <a:pt x="3167" y="6334"/>
                      </a:moveTo>
                      <a:cubicBezTo>
                        <a:pt x="1418" y="6334"/>
                        <a:pt x="0" y="4916"/>
                        <a:pt x="0" y="3167"/>
                      </a:cubicBezTo>
                      <a:cubicBezTo>
                        <a:pt x="0" y="1418"/>
                        <a:pt x="1418" y="0"/>
                        <a:pt x="3167" y="0"/>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44" name="椭圆 43"/>
                <p:cNvSpPr/>
                <p:nvPr/>
              </p:nvSpPr>
              <p:spPr>
                <a:xfrm>
                  <a:off x="5380" y="2113"/>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45" name="椭圆 44"/>
                <p:cNvSpPr/>
                <p:nvPr/>
              </p:nvSpPr>
              <p:spPr>
                <a:xfrm>
                  <a:off x="5380" y="8461"/>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grpSp>
          <p:pic>
            <p:nvPicPr>
              <p:cNvPr id="46" name="图片 45" descr="5b754e2ddb5aa"/>
              <p:cNvPicPr>
                <a:picLocks noChangeAspect="1"/>
              </p:cNvPicPr>
              <p:nvPr/>
            </p:nvPicPr>
            <p:blipFill>
              <a:blip r:embed="rId1"/>
              <a:stretch>
                <a:fillRect/>
              </a:stretch>
            </p:blipFill>
            <p:spPr>
              <a:xfrm>
                <a:off x="7835" y="6052"/>
                <a:ext cx="4455" cy="1771"/>
              </a:xfrm>
              <a:prstGeom prst="rect">
                <a:avLst/>
              </a:prstGeom>
            </p:spPr>
          </p:pic>
        </p:grpSp>
      </p:grpSp>
      <p:pic>
        <p:nvPicPr>
          <p:cNvPr id="28" name="图片 27" descr="5b754e2ddb4d2"/>
          <p:cNvPicPr>
            <a:picLocks noChangeAspect="1"/>
          </p:cNvPicPr>
          <p:nvPr/>
        </p:nvPicPr>
        <p:blipFill>
          <a:blip r:embed="rId2"/>
          <a:stretch>
            <a:fillRect/>
          </a:stretch>
        </p:blipFill>
        <p:spPr>
          <a:xfrm>
            <a:off x="8514080" y="5801360"/>
            <a:ext cx="3671570" cy="1082040"/>
          </a:xfrm>
          <a:prstGeom prst="rect">
            <a:avLst/>
          </a:prstGeom>
        </p:spPr>
      </p:pic>
      <p:pic>
        <p:nvPicPr>
          <p:cNvPr id="30" name="图片 29" descr="5b754e2ddb327"/>
          <p:cNvPicPr>
            <a:picLocks noChangeAspect="1"/>
          </p:cNvPicPr>
          <p:nvPr/>
        </p:nvPicPr>
        <p:blipFill>
          <a:blip r:embed="rId3"/>
          <a:stretch>
            <a:fillRect/>
          </a:stretch>
        </p:blipFill>
        <p:spPr>
          <a:xfrm>
            <a:off x="9364345" y="-118745"/>
            <a:ext cx="2827655" cy="1927225"/>
          </a:xfrm>
          <a:prstGeom prst="rect">
            <a:avLst/>
          </a:prstGeom>
        </p:spPr>
      </p:pic>
      <p:pic>
        <p:nvPicPr>
          <p:cNvPr id="8" name="Picture 2" descr="C:\Users\ADMINI~1\AppData\Local\Temp\360zip$Temp\360$6\标志与中英文校名组合规范_左右.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10580" y="582967"/>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116840" y="1502410"/>
            <a:ext cx="11863070" cy="3969385"/>
          </a:xfrm>
          <a:prstGeom prst="rect">
            <a:avLst/>
          </a:prstGeom>
          <a:noFill/>
        </p:spPr>
        <p:txBody>
          <a:bodyPr wrap="square" rtlCol="0">
            <a:spAutoFit/>
          </a:bodyPr>
          <a:p>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程序是一堆代码和数据，可以作为目标文件存在于磁盘上或作为段存在于地址空间中</a:t>
            </a:r>
            <a:endPar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endParaRPr>
          </a:p>
          <a:p>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进程是执行中程序的一个具体的实例，程序总是运行在某个进程的上下文中</a:t>
            </a:r>
            <a:endPar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endParaRPr>
          </a:p>
          <a:p>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·fork</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函数在新的子进程中运行相同的程序，新的子进程是父进程的一个复制品</a:t>
            </a:r>
            <a:endPar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endParaRPr>
          </a:p>
          <a:p>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·execve</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函数在当前进程的上下文中加载并运行一个新的程序，会覆盖当前进程的地址空间，没有创建一个新进程，新的程序不改变</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PID</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，并继承了调用</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execve</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函数时已打开的所有文件描述符。</a:t>
            </a:r>
            <a:endPar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endParaRPr>
          </a:p>
        </p:txBody>
      </p:sp>
    </p:spTree>
    <p:custDataLst>
      <p:tags r:id="rId5"/>
    </p:custDataLst>
  </p:cSld>
  <p:clrMapOvr>
    <a:masterClrMapping/>
  </p:clrMapOvr>
  <p:transition advTm="3967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832610" y="564515"/>
            <a:ext cx="7226935" cy="645160"/>
          </a:xfrm>
          <a:prstGeom prst="rect">
            <a:avLst/>
          </a:prstGeom>
          <a:noFill/>
        </p:spPr>
        <p:txBody>
          <a:bodyPr wrap="square" rtlCol="0">
            <a:spAutoFit/>
          </a:bodyPr>
          <a:p>
            <a:r>
              <a:rPr lang="zh-CN" altLang="en-US" sz="3600" b="1">
                <a:solidFill>
                  <a:srgbClr val="A7967F"/>
                </a:solidFill>
                <a:latin typeface="方正兰亭刊宋_GBK" panose="02000000000000000000" charset="-122"/>
                <a:ea typeface="方正兰亭刊宋_GBK" panose="02000000000000000000" charset="-122"/>
              </a:rPr>
              <a:t>利用</a:t>
            </a:r>
            <a:r>
              <a:rPr lang="en-US" altLang="zh-CN" sz="3600" b="1">
                <a:solidFill>
                  <a:srgbClr val="A7967F"/>
                </a:solidFill>
                <a:latin typeface="方正兰亭刊宋_GBK" panose="02000000000000000000" charset="-122"/>
                <a:ea typeface="方正兰亭刊宋_GBK" panose="02000000000000000000" charset="-122"/>
              </a:rPr>
              <a:t>fork</a:t>
            </a:r>
            <a:r>
              <a:rPr lang="zh-CN" altLang="en-US" sz="3600" b="1">
                <a:solidFill>
                  <a:srgbClr val="A7967F"/>
                </a:solidFill>
                <a:latin typeface="方正兰亭刊宋_GBK" panose="02000000000000000000" charset="-122"/>
                <a:ea typeface="方正兰亭刊宋_GBK" panose="02000000000000000000" charset="-122"/>
              </a:rPr>
              <a:t>和</a:t>
            </a:r>
            <a:r>
              <a:rPr lang="en-US" altLang="zh-CN" sz="3600" b="1">
                <a:solidFill>
                  <a:srgbClr val="A7967F"/>
                </a:solidFill>
                <a:latin typeface="方正兰亭刊宋_GBK" panose="02000000000000000000" charset="-122"/>
                <a:ea typeface="方正兰亭刊宋_GBK" panose="02000000000000000000" charset="-122"/>
              </a:rPr>
              <a:t>execve</a:t>
            </a:r>
            <a:r>
              <a:rPr lang="zh-CN" altLang="en-US" sz="3600" b="1">
                <a:solidFill>
                  <a:srgbClr val="A7967F"/>
                </a:solidFill>
                <a:latin typeface="方正兰亭刊宋_GBK" panose="02000000000000000000" charset="-122"/>
                <a:ea typeface="方正兰亭刊宋_GBK" panose="02000000000000000000" charset="-122"/>
              </a:rPr>
              <a:t>来运行程序</a:t>
            </a:r>
            <a:endParaRPr lang="zh-CN" altLang="en-US" sz="3600" b="1">
              <a:solidFill>
                <a:srgbClr val="A7967F"/>
              </a:solidFill>
              <a:latin typeface="方正兰亭刊宋_GBK" panose="02000000000000000000" charset="-122"/>
              <a:ea typeface="方正兰亭刊宋_GBK" panose="02000000000000000000" charset="-122"/>
            </a:endParaRPr>
          </a:p>
        </p:txBody>
      </p:sp>
      <p:grpSp>
        <p:nvGrpSpPr>
          <p:cNvPr id="27" name="组合 26"/>
          <p:cNvGrpSpPr/>
          <p:nvPr/>
        </p:nvGrpSpPr>
        <p:grpSpPr>
          <a:xfrm>
            <a:off x="517525" y="414020"/>
            <a:ext cx="1362292" cy="915850"/>
            <a:chOff x="7249" y="2493"/>
            <a:chExt cx="5358" cy="3601"/>
          </a:xfrm>
        </p:grpSpPr>
        <p:sp>
          <p:nvSpPr>
            <p:cNvPr id="29" name="文本框 28"/>
            <p:cNvSpPr txBox="1"/>
            <p:nvPr/>
          </p:nvSpPr>
          <p:spPr>
            <a:xfrm>
              <a:off x="8066" y="2626"/>
              <a:ext cx="2498" cy="3263"/>
            </a:xfrm>
            <a:prstGeom prst="rect">
              <a:avLst/>
            </a:prstGeom>
            <a:noFill/>
          </p:spPr>
          <p:txBody>
            <a:bodyPr wrap="square" rtlCol="0">
              <a:spAutoFit/>
            </a:bodyPr>
            <a:p>
              <a:pPr algn="dist"/>
              <a:r>
                <a:rPr lang="zh-CN" altLang="en-US" sz="4800">
                  <a:solidFill>
                    <a:srgbClr val="A7967F"/>
                  </a:solidFill>
                  <a:latin typeface="方正宋刻本秀楷_GBK" panose="02000000000000000000" charset="-122"/>
                  <a:ea typeface="方正宋刻本秀楷_GBK" panose="02000000000000000000" charset="-122"/>
                </a:rPr>
                <a:t>肆</a:t>
              </a:r>
              <a:endParaRPr lang="zh-CN" altLang="en-US" sz="4800">
                <a:solidFill>
                  <a:srgbClr val="A7967F"/>
                </a:solidFill>
                <a:latin typeface="方正宋刻本秀楷_GBK" panose="02000000000000000000" charset="-122"/>
                <a:ea typeface="方正宋刻本秀楷_GBK" panose="02000000000000000000" charset="-122"/>
              </a:endParaRPr>
            </a:p>
          </p:txBody>
        </p:sp>
        <p:grpSp>
          <p:nvGrpSpPr>
            <p:cNvPr id="37" name="组合 36"/>
            <p:cNvGrpSpPr/>
            <p:nvPr/>
          </p:nvGrpSpPr>
          <p:grpSpPr>
            <a:xfrm rot="0">
              <a:off x="7249" y="2493"/>
              <a:ext cx="5358" cy="3601"/>
              <a:chOff x="4702" y="3271"/>
              <a:chExt cx="7588" cy="5099"/>
            </a:xfrm>
          </p:grpSpPr>
          <p:grpSp>
            <p:nvGrpSpPr>
              <p:cNvPr id="38" name="组合 37"/>
              <p:cNvGrpSpPr/>
              <p:nvPr/>
            </p:nvGrpSpPr>
            <p:grpSpPr>
              <a:xfrm rot="2700000">
                <a:off x="4990" y="2983"/>
                <a:ext cx="5099" cy="5675"/>
                <a:chOff x="2213" y="2113"/>
                <a:chExt cx="6006" cy="6684"/>
              </a:xfrm>
            </p:grpSpPr>
            <p:sp>
              <p:nvSpPr>
                <p:cNvPr id="39" name="任意多边形 38"/>
                <p:cNvSpPr/>
                <p:nvPr/>
              </p:nvSpPr>
              <p:spPr>
                <a:xfrm>
                  <a:off x="2542" y="2645"/>
                  <a:ext cx="5677" cy="5656"/>
                </a:xfrm>
                <a:custGeom>
                  <a:avLst/>
                  <a:gdLst>
                    <a:gd name="connsiteX0" fmla="*/ 4820 w 4820"/>
                    <a:gd name="connsiteY0" fmla="*/ 2391 h 4802"/>
                    <a:gd name="connsiteX1" fmla="*/ 2410 w 4820"/>
                    <a:gd name="connsiteY1" fmla="*/ 4802 h 4802"/>
                    <a:gd name="connsiteX2" fmla="*/ 0 w 4820"/>
                    <a:gd name="connsiteY2" fmla="*/ 2391 h 4802"/>
                    <a:gd name="connsiteX3" fmla="*/ 2414 w 4820"/>
                    <a:gd name="connsiteY3" fmla="*/ 3 h 4802"/>
                    <a:gd name="connsiteX4" fmla="*/ 4261 w 4820"/>
                    <a:gd name="connsiteY4" fmla="*/ 868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0" h="4802">
                      <a:moveTo>
                        <a:pt x="4820" y="2391"/>
                      </a:moveTo>
                      <a:cubicBezTo>
                        <a:pt x="4820" y="3722"/>
                        <a:pt x="3741" y="4802"/>
                        <a:pt x="2410" y="4802"/>
                      </a:cubicBezTo>
                      <a:cubicBezTo>
                        <a:pt x="1079" y="4802"/>
                        <a:pt x="0" y="3722"/>
                        <a:pt x="0" y="2391"/>
                      </a:cubicBezTo>
                      <a:cubicBezTo>
                        <a:pt x="13" y="975"/>
                        <a:pt x="1286" y="-65"/>
                        <a:pt x="2414" y="3"/>
                      </a:cubicBezTo>
                      <a:cubicBezTo>
                        <a:pt x="3542" y="71"/>
                        <a:pt x="4105" y="655"/>
                        <a:pt x="4261" y="868"/>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40" name="任意多边形 39"/>
                <p:cNvSpPr/>
                <p:nvPr/>
              </p:nvSpPr>
              <p:spPr>
                <a:xfrm>
                  <a:off x="2213" y="2293"/>
                  <a:ext cx="3167" cy="6334"/>
                </a:xfrm>
                <a:custGeom>
                  <a:avLst/>
                  <a:gdLst>
                    <a:gd name="connsiteX0" fmla="*/ 3167 w 3167"/>
                    <a:gd name="connsiteY0" fmla="*/ 6334 h 6334"/>
                    <a:gd name="connsiteX1" fmla="*/ 0 w 3167"/>
                    <a:gd name="connsiteY1" fmla="*/ 3167 h 6334"/>
                    <a:gd name="connsiteX2" fmla="*/ 3167 w 3167"/>
                    <a:gd name="connsiteY2" fmla="*/ 0 h 6334"/>
                  </a:gdLst>
                  <a:ahLst/>
                  <a:cxnLst>
                    <a:cxn ang="0">
                      <a:pos x="connsiteX0" y="connsiteY0"/>
                    </a:cxn>
                    <a:cxn ang="0">
                      <a:pos x="connsiteX1" y="connsiteY1"/>
                    </a:cxn>
                    <a:cxn ang="0">
                      <a:pos x="connsiteX2" y="connsiteY2"/>
                    </a:cxn>
                  </a:cxnLst>
                  <a:rect l="l" t="t" r="r" b="b"/>
                  <a:pathLst>
                    <a:path w="3167" h="6334">
                      <a:moveTo>
                        <a:pt x="3167" y="6334"/>
                      </a:moveTo>
                      <a:cubicBezTo>
                        <a:pt x="1418" y="6334"/>
                        <a:pt x="0" y="4916"/>
                        <a:pt x="0" y="3167"/>
                      </a:cubicBezTo>
                      <a:cubicBezTo>
                        <a:pt x="0" y="1418"/>
                        <a:pt x="1418" y="0"/>
                        <a:pt x="3167" y="0"/>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44" name="椭圆 43"/>
                <p:cNvSpPr/>
                <p:nvPr/>
              </p:nvSpPr>
              <p:spPr>
                <a:xfrm>
                  <a:off x="5380" y="2113"/>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45" name="椭圆 44"/>
                <p:cNvSpPr/>
                <p:nvPr/>
              </p:nvSpPr>
              <p:spPr>
                <a:xfrm>
                  <a:off x="5380" y="8461"/>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grpSp>
          <p:pic>
            <p:nvPicPr>
              <p:cNvPr id="46" name="图片 45" descr="5b754e2ddb5aa"/>
              <p:cNvPicPr>
                <a:picLocks noChangeAspect="1"/>
              </p:cNvPicPr>
              <p:nvPr/>
            </p:nvPicPr>
            <p:blipFill>
              <a:blip r:embed="rId1"/>
              <a:stretch>
                <a:fillRect/>
              </a:stretch>
            </p:blipFill>
            <p:spPr>
              <a:xfrm>
                <a:off x="7835" y="6052"/>
                <a:ext cx="4455" cy="1771"/>
              </a:xfrm>
              <a:prstGeom prst="rect">
                <a:avLst/>
              </a:prstGeom>
            </p:spPr>
          </p:pic>
        </p:grpSp>
      </p:grpSp>
      <p:pic>
        <p:nvPicPr>
          <p:cNvPr id="28" name="图片 27" descr="5b754e2ddb4d2"/>
          <p:cNvPicPr>
            <a:picLocks noChangeAspect="1"/>
          </p:cNvPicPr>
          <p:nvPr/>
        </p:nvPicPr>
        <p:blipFill>
          <a:blip r:embed="rId2"/>
          <a:stretch>
            <a:fillRect/>
          </a:stretch>
        </p:blipFill>
        <p:spPr>
          <a:xfrm>
            <a:off x="8514080" y="5801360"/>
            <a:ext cx="3671570" cy="1082040"/>
          </a:xfrm>
          <a:prstGeom prst="rect">
            <a:avLst/>
          </a:prstGeom>
        </p:spPr>
      </p:pic>
      <p:pic>
        <p:nvPicPr>
          <p:cNvPr id="30" name="图片 29" descr="5b754e2ddb327"/>
          <p:cNvPicPr>
            <a:picLocks noChangeAspect="1"/>
          </p:cNvPicPr>
          <p:nvPr/>
        </p:nvPicPr>
        <p:blipFill>
          <a:blip r:embed="rId3"/>
          <a:stretch>
            <a:fillRect/>
          </a:stretch>
        </p:blipFill>
        <p:spPr>
          <a:xfrm>
            <a:off x="9364345" y="-118745"/>
            <a:ext cx="2827655" cy="1927225"/>
          </a:xfrm>
          <a:prstGeom prst="rect">
            <a:avLst/>
          </a:prstGeom>
        </p:spPr>
      </p:pic>
      <p:pic>
        <p:nvPicPr>
          <p:cNvPr id="8" name="Picture 2" descr="C:\Users\ADMINI~1\AppData\Local\Temp\360zip$Temp\360$6\标志与中英文校名组合规范_左右.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10580" y="582967"/>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45720" y="1213485"/>
            <a:ext cx="11863070" cy="5692775"/>
          </a:xfrm>
          <a:prstGeom prst="rect">
            <a:avLst/>
          </a:prstGeom>
          <a:noFill/>
        </p:spPr>
        <p:txBody>
          <a:bodyPr wrap="square" rtlCol="0">
            <a:spAutoFit/>
          </a:bodyPr>
          <a:p>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·shell</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是一个交互型的应用级程序，代表用户运行其它程序。</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shell</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执行一些列的读</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求值步骤，然后终止。读步骤读取来自用户的一个命令行，求职步骤解析命令行并代表用户运行程序。</a:t>
            </a:r>
            <a:endPar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endParaRPr>
          </a:p>
          <a:p>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对命令行求值时，先调用</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parseline</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函数解析以空格分隔的命令行参数，并构造最终传递给</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execve</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的</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argv</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向量，第一个参数被假设为要么是一个内置的</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shell</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命令名，马上就会解释这个命令，要么是一个可执行目标文件，会在一个新的子进程的上下文中加载并运行这个文件</a:t>
            </a:r>
            <a:endPar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endParaRPr>
          </a:p>
          <a:p>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如果最后一个参数是一个</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&amp;</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字符，那么</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eval</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函数调用</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builtin_command</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函数，检查第一个参数是否是一个内置的</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shell</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命令，如果是就解释这个命令并返回</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1</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，否则返回</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0</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，简单的</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shell</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只有一个内置命令</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——quit</a:t>
            </a:r>
            <a:endPar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endParaRPr>
          </a:p>
          <a:p>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·builtin_command</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返回</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0</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后，</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shell</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创建一个子进程，在子进程中执行所请求的程序，如果要求在后台运行</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shell</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返回循环的顶部，否则用</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waitpid</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函数等待作业终止。但这个</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shell</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rPr>
              <a:t>不能回收其后台子进程，修改这个缺陷需要用到信号</a:t>
            </a:r>
            <a:endPar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sym typeface="+mn-ea"/>
            </a:endParaRPr>
          </a:p>
        </p:txBody>
      </p:sp>
    </p:spTree>
    <p:custDataLst>
      <p:tags r:id="rId5"/>
    </p:custDataLst>
  </p:cSld>
  <p:clrMapOvr>
    <a:masterClrMapping/>
  </p:clrMapOvr>
  <p:transition advTm="947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nvSpPr>
        <p:spPr>
          <a:xfrm>
            <a:off x="2620645" y="2993390"/>
            <a:ext cx="6322060" cy="922020"/>
          </a:xfrm>
          <a:prstGeom prst="rect">
            <a:avLst/>
          </a:prstGeom>
          <a:noFill/>
        </p:spPr>
        <p:txBody>
          <a:bodyPr wrap="square" rtlCol="0">
            <a:spAutoFit/>
          </a:bodyPr>
          <a:p>
            <a:pPr algn="dist"/>
            <a:r>
              <a:rPr lang="zh-CN" altLang="en-US" sz="5400" b="1">
                <a:latin typeface="方正兰亭刊宋_GBK" panose="02000000000000000000" charset="-122"/>
                <a:ea typeface="方正兰亭刊宋_GBK" panose="02000000000000000000" charset="-122"/>
              </a:rPr>
              <a:t>谢谢观看 请指正</a:t>
            </a:r>
            <a:endParaRPr lang="zh-CN" altLang="en-US" sz="5400" b="1">
              <a:latin typeface="方正兰亭刊宋_GBK" panose="02000000000000000000" charset="-122"/>
              <a:ea typeface="方正兰亭刊宋_GBK" panose="02000000000000000000" charset="-122"/>
            </a:endParaRPr>
          </a:p>
        </p:txBody>
      </p:sp>
      <p:sp>
        <p:nvSpPr>
          <p:cNvPr id="11" name="文本框 10"/>
          <p:cNvSpPr txBox="1"/>
          <p:nvPr/>
        </p:nvSpPr>
        <p:spPr>
          <a:xfrm>
            <a:off x="3385185" y="5342890"/>
            <a:ext cx="4792980" cy="337185"/>
          </a:xfrm>
          <a:prstGeom prst="rect">
            <a:avLst/>
          </a:prstGeom>
          <a:noFill/>
        </p:spPr>
        <p:txBody>
          <a:bodyPr wrap="square" rtlCol="0">
            <a:spAutoFit/>
          </a:bodyPr>
          <a:p>
            <a:pPr algn="ctr"/>
            <a:r>
              <a:rPr lang="zh-CN" sz="1600">
                <a:latin typeface="方正字迹-典雅楷体简体" panose="02010600010101010101" charset="-122"/>
                <a:ea typeface="方正字迹-典雅楷体简体" panose="02010600010101010101" charset="-122"/>
                <a:cs typeface="方正字迹-典雅楷体简体" panose="02010600010101010101" charset="-122"/>
              </a:rPr>
              <a:t>信息科学技术学院</a:t>
            </a:r>
            <a:r>
              <a:rPr lang="en-US" altLang="zh-CN" sz="1600">
                <a:latin typeface="方正字迹-典雅楷体简体" panose="02010600010101010101" charset="-122"/>
                <a:ea typeface="方正字迹-典雅楷体简体" panose="02010600010101010101" charset="-122"/>
                <a:cs typeface="方正字迹-典雅楷体简体" panose="02010600010101010101" charset="-122"/>
              </a:rPr>
              <a:t> </a:t>
            </a:r>
            <a:r>
              <a:rPr lang="zh-CN" altLang="en-US" sz="1600">
                <a:latin typeface="方正字迹-典雅楷体简体" panose="02010600010101010101" charset="-122"/>
                <a:ea typeface="方正字迹-典雅楷体简体" panose="02010600010101010101" charset="-122"/>
                <a:cs typeface="方正字迹-典雅楷体简体" panose="02010600010101010101" charset="-122"/>
              </a:rPr>
              <a:t>张荟萱</a:t>
            </a:r>
            <a:r>
              <a:rPr lang="zh-CN" sz="1600">
                <a:latin typeface="方正字迹-典雅楷体简体" panose="02010600010101010101" charset="-122"/>
                <a:ea typeface="方正字迹-典雅楷体简体" panose="02010600010101010101" charset="-122"/>
                <a:cs typeface="方正字迹-典雅楷体简体" panose="02010600010101010101" charset="-122"/>
              </a:rPr>
              <a:t>    </a:t>
            </a:r>
            <a:r>
              <a:rPr lang="en-US" altLang="zh-CN" sz="1600">
                <a:latin typeface="方正字迹-典雅楷体简体" panose="02010600010101010101" charset="-122"/>
                <a:ea typeface="方正字迹-典雅楷体简体" panose="02010600010101010101" charset="-122"/>
                <a:cs typeface="方正字迹-典雅楷体简体" panose="02010600010101010101" charset="-122"/>
              </a:rPr>
              <a:t>2021</a:t>
            </a:r>
            <a:r>
              <a:rPr lang="zh-CN" altLang="en-US" sz="1600">
                <a:latin typeface="方正字迹-典雅楷体简体" panose="02010600010101010101" charset="-122"/>
                <a:ea typeface="方正字迹-典雅楷体简体" panose="02010600010101010101" charset="-122"/>
                <a:cs typeface="方正字迹-典雅楷体简体" panose="02010600010101010101" charset="-122"/>
              </a:rPr>
              <a:t>年</a:t>
            </a:r>
            <a:r>
              <a:rPr lang="en-US" altLang="zh-CN" sz="1600">
                <a:latin typeface="方正字迹-典雅楷体简体" panose="02010600010101010101" charset="-122"/>
                <a:ea typeface="方正字迹-典雅楷体简体" panose="02010600010101010101" charset="-122"/>
                <a:cs typeface="方正字迹-典雅楷体简体" panose="02010600010101010101" charset="-122"/>
              </a:rPr>
              <a:t>11</a:t>
            </a:r>
            <a:r>
              <a:rPr lang="zh-CN" altLang="en-US" sz="1600">
                <a:latin typeface="方正字迹-典雅楷体简体" panose="02010600010101010101" charset="-122"/>
                <a:ea typeface="方正字迹-典雅楷体简体" panose="02010600010101010101" charset="-122"/>
                <a:cs typeface="方正字迹-典雅楷体简体" panose="02010600010101010101" charset="-122"/>
              </a:rPr>
              <a:t>月</a:t>
            </a:r>
            <a:r>
              <a:rPr lang="en-US" altLang="zh-CN" sz="1600">
                <a:latin typeface="方正字迹-典雅楷体简体" panose="02010600010101010101" charset="-122"/>
                <a:ea typeface="方正字迹-典雅楷体简体" panose="02010600010101010101" charset="-122"/>
                <a:cs typeface="方正字迹-典雅楷体简体" panose="02010600010101010101" charset="-122"/>
              </a:rPr>
              <a:t>30</a:t>
            </a:r>
            <a:r>
              <a:rPr lang="zh-CN" altLang="en-US" sz="1600">
                <a:latin typeface="方正字迹-典雅楷体简体" panose="02010600010101010101" charset="-122"/>
                <a:ea typeface="方正字迹-典雅楷体简体" panose="02010600010101010101" charset="-122"/>
                <a:cs typeface="方正字迹-典雅楷体简体" panose="02010600010101010101" charset="-122"/>
              </a:rPr>
              <a:t>日</a:t>
            </a:r>
            <a:endParaRPr lang="zh-CN" altLang="en-US" sz="1600">
              <a:latin typeface="方正字迹-典雅楷体简体" panose="02010600010101010101" charset="-122"/>
              <a:ea typeface="方正字迹-典雅楷体简体" panose="02010600010101010101" charset="-122"/>
              <a:cs typeface="方正字迹-典雅楷体简体" panose="02010600010101010101" charset="-122"/>
            </a:endParaRPr>
          </a:p>
        </p:txBody>
      </p:sp>
      <p:pic>
        <p:nvPicPr>
          <p:cNvPr id="16" name="图片 15" descr="5b754e2ddb611"/>
          <p:cNvPicPr>
            <a:picLocks noChangeAspect="1"/>
          </p:cNvPicPr>
          <p:nvPr/>
        </p:nvPicPr>
        <p:blipFill>
          <a:blip r:embed="rId1"/>
          <a:stretch>
            <a:fillRect/>
          </a:stretch>
        </p:blipFill>
        <p:spPr>
          <a:xfrm>
            <a:off x="0" y="-17145"/>
            <a:ext cx="3289935" cy="3263900"/>
          </a:xfrm>
          <a:prstGeom prst="rect">
            <a:avLst/>
          </a:prstGeom>
        </p:spPr>
      </p:pic>
      <p:pic>
        <p:nvPicPr>
          <p:cNvPr id="18" name="图片 17" descr="5b754e2ddb3d9"/>
          <p:cNvPicPr>
            <a:picLocks noChangeAspect="1"/>
          </p:cNvPicPr>
          <p:nvPr/>
        </p:nvPicPr>
        <p:blipFill>
          <a:blip r:embed="rId2"/>
          <a:srcRect l="61088" t="23609" b="6030"/>
          <a:stretch>
            <a:fillRect/>
          </a:stretch>
        </p:blipFill>
        <p:spPr>
          <a:xfrm flipH="1">
            <a:off x="6817995" y="-26035"/>
            <a:ext cx="5374005" cy="3303905"/>
          </a:xfrm>
          <a:prstGeom prst="rect">
            <a:avLst/>
          </a:prstGeom>
        </p:spPr>
      </p:pic>
      <p:pic>
        <p:nvPicPr>
          <p:cNvPr id="37" name="图片 36" descr="5b754e2ddb4d2"/>
          <p:cNvPicPr>
            <a:picLocks noChangeAspect="1"/>
          </p:cNvPicPr>
          <p:nvPr/>
        </p:nvPicPr>
        <p:blipFill>
          <a:blip r:embed="rId3"/>
          <a:stretch>
            <a:fillRect/>
          </a:stretch>
        </p:blipFill>
        <p:spPr>
          <a:xfrm>
            <a:off x="8514080" y="5801360"/>
            <a:ext cx="3671570" cy="1082040"/>
          </a:xfrm>
          <a:prstGeom prst="rect">
            <a:avLst/>
          </a:prstGeom>
        </p:spPr>
      </p:pic>
      <p:pic>
        <p:nvPicPr>
          <p:cNvPr id="42" name="图片 41" descr="5b754e2ddb327"/>
          <p:cNvPicPr>
            <a:picLocks noChangeAspect="1"/>
          </p:cNvPicPr>
          <p:nvPr/>
        </p:nvPicPr>
        <p:blipFill>
          <a:blip r:embed="rId4"/>
          <a:stretch>
            <a:fillRect/>
          </a:stretch>
        </p:blipFill>
        <p:spPr>
          <a:xfrm>
            <a:off x="9364345" y="-118745"/>
            <a:ext cx="2827655" cy="1927225"/>
          </a:xfrm>
          <a:prstGeom prst="rect">
            <a:avLst/>
          </a:prstGeom>
        </p:spPr>
      </p:pic>
      <p:pic>
        <p:nvPicPr>
          <p:cNvPr id="8" name="Picture 2" descr="C:\Users\ADMINI~1\AppData\Local\Temp\360zip$Temp\360$6\标志与中英文校名组合规范_左右.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310580" y="582967"/>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6"/>
    </p:custDataLst>
  </p:cSld>
  <p:clrMapOvr>
    <a:masterClrMapping/>
  </p:clrMapOvr>
  <p:transition advTm="108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文本框 9"/>
          <p:cNvSpPr txBox="1"/>
          <p:nvPr/>
        </p:nvSpPr>
        <p:spPr>
          <a:xfrm>
            <a:off x="1832610" y="564515"/>
            <a:ext cx="4537075" cy="645160"/>
          </a:xfrm>
          <a:prstGeom prst="rect">
            <a:avLst/>
          </a:prstGeom>
          <a:noFill/>
        </p:spPr>
        <p:txBody>
          <a:bodyPr wrap="square" rtlCol="0">
            <a:spAutoFit/>
          </a:bodyPr>
          <a:p>
            <a:pPr algn="l"/>
            <a:r>
              <a:rPr lang="zh-CN" altLang="en-US" sz="3600" b="1">
                <a:solidFill>
                  <a:srgbClr val="A7967F"/>
                </a:solidFill>
                <a:latin typeface="方正兰亭刊宋_GBK" panose="02000000000000000000" charset="-122"/>
                <a:ea typeface="方正兰亭刊宋_GBK" panose="02000000000000000000" charset="-122"/>
              </a:rPr>
              <a:t>控制流与异常控制流</a:t>
            </a:r>
            <a:endParaRPr lang="zh-CN" altLang="en-US" sz="3600" b="1">
              <a:solidFill>
                <a:srgbClr val="A7967F"/>
              </a:solidFill>
              <a:latin typeface="方正兰亭刊宋_GBK" panose="02000000000000000000" charset="-122"/>
              <a:ea typeface="方正兰亭刊宋_GBK" panose="02000000000000000000" charset="-122"/>
            </a:endParaRPr>
          </a:p>
        </p:txBody>
      </p:sp>
      <p:sp>
        <p:nvSpPr>
          <p:cNvPr id="12" name="文本框 11"/>
          <p:cNvSpPr txBox="1"/>
          <p:nvPr/>
        </p:nvSpPr>
        <p:spPr>
          <a:xfrm>
            <a:off x="725170" y="1722120"/>
            <a:ext cx="11167110" cy="3969385"/>
          </a:xfrm>
          <a:prstGeom prst="rect">
            <a:avLst/>
          </a:prstGeom>
          <a:noFill/>
        </p:spPr>
        <p:txBody>
          <a:bodyPr wrap="square" rtlCol="0">
            <a:spAutoFit/>
          </a:bodyPr>
          <a:p>
            <a:pPr algn="l"/>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控制流是在一个指令地址构成的序列中相邻地址之间的过渡（称为控制转移）的序列</a:t>
            </a:r>
            <a:endPar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a:p>
            <a:pPr algn="l"/>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正常的平滑流中会由于跳转、过程调用和返回等指令发生突变</a:t>
            </a:r>
            <a:endPar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a:p>
            <a:pPr algn="l"/>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异常控制流能够实现对系统状态的变化做出反应，例如硬件定时器产生的信号、网络适配器接收的包存入内存等。</a:t>
            </a:r>
            <a:endPar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a:p>
            <a:pPr algn="l"/>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异常控制流可以发生在计算机系统的每个层次，比如硬件层中硬件检测到的事件、操作系统层中内核进行的上下文切换、应用层一个进程向另一个进程发送信号、一个程序可以回避通常的栈机制，执行到其它函数的任意位置的非本地跳转来对错误作出反应等。</a:t>
            </a:r>
            <a:endPar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p:txBody>
      </p:sp>
      <p:pic>
        <p:nvPicPr>
          <p:cNvPr id="42" name="图片 41" descr="5b754e2ddb327"/>
          <p:cNvPicPr>
            <a:picLocks noChangeAspect="1"/>
          </p:cNvPicPr>
          <p:nvPr/>
        </p:nvPicPr>
        <p:blipFill>
          <a:blip r:embed="rId1"/>
          <a:stretch>
            <a:fillRect/>
          </a:stretch>
        </p:blipFill>
        <p:spPr>
          <a:xfrm>
            <a:off x="9364345" y="-118745"/>
            <a:ext cx="2827655" cy="1927225"/>
          </a:xfrm>
          <a:prstGeom prst="rect">
            <a:avLst/>
          </a:prstGeom>
        </p:spPr>
      </p:pic>
      <p:grpSp>
        <p:nvGrpSpPr>
          <p:cNvPr id="45" name="组合 44"/>
          <p:cNvGrpSpPr/>
          <p:nvPr/>
        </p:nvGrpSpPr>
        <p:grpSpPr>
          <a:xfrm>
            <a:off x="517525" y="414020"/>
            <a:ext cx="1362292" cy="915850"/>
            <a:chOff x="7249" y="2493"/>
            <a:chExt cx="5358" cy="3601"/>
          </a:xfrm>
        </p:grpSpPr>
        <p:sp>
          <p:nvSpPr>
            <p:cNvPr id="46" name="文本框 45"/>
            <p:cNvSpPr txBox="1"/>
            <p:nvPr/>
          </p:nvSpPr>
          <p:spPr>
            <a:xfrm>
              <a:off x="8066" y="2626"/>
              <a:ext cx="2498" cy="3263"/>
            </a:xfrm>
            <a:prstGeom prst="rect">
              <a:avLst/>
            </a:prstGeom>
            <a:noFill/>
          </p:spPr>
          <p:txBody>
            <a:bodyPr wrap="square" rtlCol="0">
              <a:spAutoFit/>
            </a:bodyPr>
            <a:p>
              <a:pPr algn="dist"/>
              <a:r>
                <a:rPr lang="zh-CN" altLang="en-US" sz="4800">
                  <a:solidFill>
                    <a:srgbClr val="A7967F"/>
                  </a:solidFill>
                  <a:latin typeface="方正宋刻本秀楷_GBK" panose="02000000000000000000" charset="-122"/>
                  <a:ea typeface="方正宋刻本秀楷_GBK" panose="02000000000000000000" charset="-122"/>
                </a:rPr>
                <a:t>壹</a:t>
              </a:r>
              <a:endParaRPr lang="zh-CN" altLang="en-US" sz="4800">
                <a:solidFill>
                  <a:srgbClr val="A7967F"/>
                </a:solidFill>
                <a:latin typeface="方正宋刻本秀楷_GBK" panose="02000000000000000000" charset="-122"/>
                <a:ea typeface="方正宋刻本秀楷_GBK" panose="02000000000000000000" charset="-122"/>
              </a:endParaRPr>
            </a:p>
          </p:txBody>
        </p:sp>
        <p:grpSp>
          <p:nvGrpSpPr>
            <p:cNvPr id="48" name="组合 47"/>
            <p:cNvGrpSpPr/>
            <p:nvPr/>
          </p:nvGrpSpPr>
          <p:grpSpPr>
            <a:xfrm rot="0">
              <a:off x="7249" y="2493"/>
              <a:ext cx="5358" cy="3601"/>
              <a:chOff x="4702" y="3271"/>
              <a:chExt cx="7588" cy="5099"/>
            </a:xfrm>
          </p:grpSpPr>
          <p:grpSp>
            <p:nvGrpSpPr>
              <p:cNvPr id="49" name="组合 48"/>
              <p:cNvGrpSpPr/>
              <p:nvPr/>
            </p:nvGrpSpPr>
            <p:grpSpPr>
              <a:xfrm rot="2700000">
                <a:off x="4990" y="2983"/>
                <a:ext cx="5099" cy="5675"/>
                <a:chOff x="2213" y="2113"/>
                <a:chExt cx="6006" cy="6684"/>
              </a:xfrm>
            </p:grpSpPr>
            <p:sp>
              <p:nvSpPr>
                <p:cNvPr id="50" name="任意多边形 49"/>
                <p:cNvSpPr/>
                <p:nvPr/>
              </p:nvSpPr>
              <p:spPr>
                <a:xfrm>
                  <a:off x="2542" y="2645"/>
                  <a:ext cx="5677" cy="5656"/>
                </a:xfrm>
                <a:custGeom>
                  <a:avLst/>
                  <a:gdLst>
                    <a:gd name="connsiteX0" fmla="*/ 4820 w 4820"/>
                    <a:gd name="connsiteY0" fmla="*/ 2391 h 4802"/>
                    <a:gd name="connsiteX1" fmla="*/ 2410 w 4820"/>
                    <a:gd name="connsiteY1" fmla="*/ 4802 h 4802"/>
                    <a:gd name="connsiteX2" fmla="*/ 0 w 4820"/>
                    <a:gd name="connsiteY2" fmla="*/ 2391 h 4802"/>
                    <a:gd name="connsiteX3" fmla="*/ 2414 w 4820"/>
                    <a:gd name="connsiteY3" fmla="*/ 3 h 4802"/>
                    <a:gd name="connsiteX4" fmla="*/ 4261 w 4820"/>
                    <a:gd name="connsiteY4" fmla="*/ 868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0" h="4802">
                      <a:moveTo>
                        <a:pt x="4820" y="2391"/>
                      </a:moveTo>
                      <a:cubicBezTo>
                        <a:pt x="4820" y="3722"/>
                        <a:pt x="3741" y="4802"/>
                        <a:pt x="2410" y="4802"/>
                      </a:cubicBezTo>
                      <a:cubicBezTo>
                        <a:pt x="1079" y="4802"/>
                        <a:pt x="0" y="3722"/>
                        <a:pt x="0" y="2391"/>
                      </a:cubicBezTo>
                      <a:cubicBezTo>
                        <a:pt x="13" y="975"/>
                        <a:pt x="1286" y="-65"/>
                        <a:pt x="2414" y="3"/>
                      </a:cubicBezTo>
                      <a:cubicBezTo>
                        <a:pt x="3542" y="71"/>
                        <a:pt x="4105" y="655"/>
                        <a:pt x="4261" y="868"/>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51" name="任意多边形 50"/>
                <p:cNvSpPr/>
                <p:nvPr/>
              </p:nvSpPr>
              <p:spPr>
                <a:xfrm>
                  <a:off x="2213" y="2293"/>
                  <a:ext cx="3167" cy="6334"/>
                </a:xfrm>
                <a:custGeom>
                  <a:avLst/>
                  <a:gdLst>
                    <a:gd name="connsiteX0" fmla="*/ 3167 w 3167"/>
                    <a:gd name="connsiteY0" fmla="*/ 6334 h 6334"/>
                    <a:gd name="connsiteX1" fmla="*/ 0 w 3167"/>
                    <a:gd name="connsiteY1" fmla="*/ 3167 h 6334"/>
                    <a:gd name="connsiteX2" fmla="*/ 3167 w 3167"/>
                    <a:gd name="connsiteY2" fmla="*/ 0 h 6334"/>
                  </a:gdLst>
                  <a:ahLst/>
                  <a:cxnLst>
                    <a:cxn ang="0">
                      <a:pos x="connsiteX0" y="connsiteY0"/>
                    </a:cxn>
                    <a:cxn ang="0">
                      <a:pos x="connsiteX1" y="connsiteY1"/>
                    </a:cxn>
                    <a:cxn ang="0">
                      <a:pos x="connsiteX2" y="connsiteY2"/>
                    </a:cxn>
                  </a:cxnLst>
                  <a:rect l="l" t="t" r="r" b="b"/>
                  <a:pathLst>
                    <a:path w="3167" h="6334">
                      <a:moveTo>
                        <a:pt x="3167" y="6334"/>
                      </a:moveTo>
                      <a:cubicBezTo>
                        <a:pt x="1418" y="6334"/>
                        <a:pt x="0" y="4916"/>
                        <a:pt x="0" y="3167"/>
                      </a:cubicBezTo>
                      <a:cubicBezTo>
                        <a:pt x="0" y="1418"/>
                        <a:pt x="1418" y="0"/>
                        <a:pt x="3167" y="0"/>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52" name="椭圆 51"/>
                <p:cNvSpPr/>
                <p:nvPr/>
              </p:nvSpPr>
              <p:spPr>
                <a:xfrm>
                  <a:off x="5380" y="2113"/>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53" name="椭圆 52"/>
                <p:cNvSpPr/>
                <p:nvPr/>
              </p:nvSpPr>
              <p:spPr>
                <a:xfrm>
                  <a:off x="5380" y="8461"/>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grpSp>
          <p:pic>
            <p:nvPicPr>
              <p:cNvPr id="54" name="图片 53" descr="5b754e2ddb5aa"/>
              <p:cNvPicPr>
                <a:picLocks noChangeAspect="1"/>
              </p:cNvPicPr>
              <p:nvPr/>
            </p:nvPicPr>
            <p:blipFill>
              <a:blip r:embed="rId2"/>
              <a:stretch>
                <a:fillRect/>
              </a:stretch>
            </p:blipFill>
            <p:spPr>
              <a:xfrm>
                <a:off x="7835" y="6052"/>
                <a:ext cx="4455" cy="1771"/>
              </a:xfrm>
              <a:prstGeom prst="rect">
                <a:avLst/>
              </a:prstGeom>
            </p:spPr>
          </p:pic>
        </p:grpSp>
      </p:grpSp>
      <p:pic>
        <p:nvPicPr>
          <p:cNvPr id="60" name="图片 59" descr="5b754e2ddb4d2"/>
          <p:cNvPicPr>
            <a:picLocks noChangeAspect="1"/>
          </p:cNvPicPr>
          <p:nvPr/>
        </p:nvPicPr>
        <p:blipFill>
          <a:blip r:embed="rId3"/>
          <a:stretch>
            <a:fillRect/>
          </a:stretch>
        </p:blipFill>
        <p:spPr>
          <a:xfrm>
            <a:off x="8514080" y="5801360"/>
            <a:ext cx="3671570" cy="1082040"/>
          </a:xfrm>
          <a:prstGeom prst="rect">
            <a:avLst/>
          </a:prstGeom>
        </p:spPr>
      </p:pic>
      <p:pic>
        <p:nvPicPr>
          <p:cNvPr id="34" name="Picture 2" descr="C:\Users\ADMINI~1\AppData\Local\Temp\360zip$Temp\360$6\标志与中英文校名组合规范_左右.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10580" y="582967"/>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5"/>
    </p:custDataLst>
  </p:cSld>
  <p:clrMapOvr>
    <a:masterClrMapping/>
  </p:clrMapOvr>
  <p:transition advTm="3378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文本框 9"/>
          <p:cNvSpPr txBox="1"/>
          <p:nvPr/>
        </p:nvSpPr>
        <p:spPr>
          <a:xfrm>
            <a:off x="1832610" y="233045"/>
            <a:ext cx="4537075" cy="645160"/>
          </a:xfrm>
          <a:prstGeom prst="rect">
            <a:avLst/>
          </a:prstGeom>
          <a:noFill/>
        </p:spPr>
        <p:txBody>
          <a:bodyPr wrap="square" rtlCol="0">
            <a:spAutoFit/>
          </a:bodyPr>
          <a:p>
            <a:pPr algn="l"/>
            <a:r>
              <a:rPr lang="zh-CN" altLang="en-US" sz="3600" b="1">
                <a:solidFill>
                  <a:srgbClr val="A7967F"/>
                </a:solidFill>
                <a:latin typeface="方正兰亭刊宋_GBK" panose="02000000000000000000" charset="-122"/>
                <a:ea typeface="方正兰亭刊宋_GBK" panose="02000000000000000000" charset="-122"/>
              </a:rPr>
              <a:t>异常</a:t>
            </a:r>
            <a:endParaRPr lang="zh-CN" altLang="en-US" sz="3600" b="1">
              <a:solidFill>
                <a:srgbClr val="A7967F"/>
              </a:solidFill>
              <a:latin typeface="方正兰亭刊宋_GBK" panose="02000000000000000000" charset="-122"/>
              <a:ea typeface="方正兰亭刊宋_GBK" panose="02000000000000000000" charset="-122"/>
            </a:endParaRPr>
          </a:p>
        </p:txBody>
      </p:sp>
      <p:sp>
        <p:nvSpPr>
          <p:cNvPr id="12" name="文本框 11"/>
          <p:cNvSpPr txBox="1"/>
          <p:nvPr/>
        </p:nvSpPr>
        <p:spPr>
          <a:xfrm>
            <a:off x="267335" y="1108075"/>
            <a:ext cx="11657965" cy="3107690"/>
          </a:xfrm>
          <a:prstGeom prst="rect">
            <a:avLst/>
          </a:prstGeom>
          <a:noFill/>
        </p:spPr>
        <p:txBody>
          <a:bodyPr wrap="square" rtlCol="0">
            <a:spAutoFit/>
          </a:bodyPr>
          <a:p>
            <a:pPr algn="l"/>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异常是控制流中的突变，用来响应处理器状态中的某些变化</a:t>
            </a:r>
            <a:endPar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a:p>
            <a:pPr algn="l"/>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在处理器中，状态被编码为不同的位和信号，状态变化称为事件，当处理器检测到有事件发生时，它就会通过一张叫异常表的跳转表进行一个间接过程调用（异常），到一个专门设计用来处理这类事件的操作系统子程序（异常处理程序），异常处理完成后，处理程序可能会将控制返回给当前指令、返回给下一条指令或终止被中断的程序。</a:t>
            </a:r>
            <a:endPar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a:p>
            <a:pPr algn="l"/>
            <a:endPar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p:txBody>
      </p:sp>
      <p:pic>
        <p:nvPicPr>
          <p:cNvPr id="42" name="图片 41" descr="5b754e2ddb327"/>
          <p:cNvPicPr>
            <a:picLocks noChangeAspect="1"/>
          </p:cNvPicPr>
          <p:nvPr/>
        </p:nvPicPr>
        <p:blipFill>
          <a:blip r:embed="rId1"/>
          <a:stretch>
            <a:fillRect/>
          </a:stretch>
        </p:blipFill>
        <p:spPr>
          <a:xfrm>
            <a:off x="9364345" y="-118745"/>
            <a:ext cx="2827655" cy="1927225"/>
          </a:xfrm>
          <a:prstGeom prst="rect">
            <a:avLst/>
          </a:prstGeom>
        </p:spPr>
      </p:pic>
      <p:grpSp>
        <p:nvGrpSpPr>
          <p:cNvPr id="45" name="组合 44"/>
          <p:cNvGrpSpPr/>
          <p:nvPr/>
        </p:nvGrpSpPr>
        <p:grpSpPr>
          <a:xfrm>
            <a:off x="544830" y="117475"/>
            <a:ext cx="1362292" cy="915850"/>
            <a:chOff x="7249" y="2493"/>
            <a:chExt cx="5358" cy="3601"/>
          </a:xfrm>
        </p:grpSpPr>
        <p:sp>
          <p:nvSpPr>
            <p:cNvPr id="46" name="文本框 45"/>
            <p:cNvSpPr txBox="1"/>
            <p:nvPr/>
          </p:nvSpPr>
          <p:spPr>
            <a:xfrm>
              <a:off x="8066" y="2626"/>
              <a:ext cx="2498" cy="3263"/>
            </a:xfrm>
            <a:prstGeom prst="rect">
              <a:avLst/>
            </a:prstGeom>
            <a:noFill/>
          </p:spPr>
          <p:txBody>
            <a:bodyPr wrap="square" rtlCol="0">
              <a:spAutoFit/>
            </a:bodyPr>
            <a:p>
              <a:pPr algn="dist"/>
              <a:r>
                <a:rPr lang="zh-CN" altLang="en-US" sz="4800">
                  <a:solidFill>
                    <a:srgbClr val="A7967F"/>
                  </a:solidFill>
                  <a:latin typeface="方正宋刻本秀楷_GBK" panose="02000000000000000000" charset="-122"/>
                  <a:ea typeface="方正宋刻本秀楷_GBK" panose="02000000000000000000" charset="-122"/>
                </a:rPr>
                <a:t>壹</a:t>
              </a:r>
              <a:endParaRPr lang="zh-CN" altLang="en-US" sz="4800">
                <a:solidFill>
                  <a:srgbClr val="A7967F"/>
                </a:solidFill>
                <a:latin typeface="方正宋刻本秀楷_GBK" panose="02000000000000000000" charset="-122"/>
                <a:ea typeface="方正宋刻本秀楷_GBK" panose="02000000000000000000" charset="-122"/>
              </a:endParaRPr>
            </a:p>
          </p:txBody>
        </p:sp>
        <p:grpSp>
          <p:nvGrpSpPr>
            <p:cNvPr id="48" name="组合 47"/>
            <p:cNvGrpSpPr/>
            <p:nvPr/>
          </p:nvGrpSpPr>
          <p:grpSpPr>
            <a:xfrm rot="0">
              <a:off x="7249" y="2493"/>
              <a:ext cx="5358" cy="3601"/>
              <a:chOff x="4702" y="3271"/>
              <a:chExt cx="7588" cy="5099"/>
            </a:xfrm>
          </p:grpSpPr>
          <p:grpSp>
            <p:nvGrpSpPr>
              <p:cNvPr id="49" name="组合 48"/>
              <p:cNvGrpSpPr/>
              <p:nvPr/>
            </p:nvGrpSpPr>
            <p:grpSpPr>
              <a:xfrm rot="2700000">
                <a:off x="4990" y="2983"/>
                <a:ext cx="5099" cy="5675"/>
                <a:chOff x="2213" y="2113"/>
                <a:chExt cx="6006" cy="6684"/>
              </a:xfrm>
            </p:grpSpPr>
            <p:sp>
              <p:nvSpPr>
                <p:cNvPr id="50" name="任意多边形 49"/>
                <p:cNvSpPr/>
                <p:nvPr/>
              </p:nvSpPr>
              <p:spPr>
                <a:xfrm>
                  <a:off x="2542" y="2645"/>
                  <a:ext cx="5677" cy="5656"/>
                </a:xfrm>
                <a:custGeom>
                  <a:avLst/>
                  <a:gdLst>
                    <a:gd name="connsiteX0" fmla="*/ 4820 w 4820"/>
                    <a:gd name="connsiteY0" fmla="*/ 2391 h 4802"/>
                    <a:gd name="connsiteX1" fmla="*/ 2410 w 4820"/>
                    <a:gd name="connsiteY1" fmla="*/ 4802 h 4802"/>
                    <a:gd name="connsiteX2" fmla="*/ 0 w 4820"/>
                    <a:gd name="connsiteY2" fmla="*/ 2391 h 4802"/>
                    <a:gd name="connsiteX3" fmla="*/ 2414 w 4820"/>
                    <a:gd name="connsiteY3" fmla="*/ 3 h 4802"/>
                    <a:gd name="connsiteX4" fmla="*/ 4261 w 4820"/>
                    <a:gd name="connsiteY4" fmla="*/ 868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0" h="4802">
                      <a:moveTo>
                        <a:pt x="4820" y="2391"/>
                      </a:moveTo>
                      <a:cubicBezTo>
                        <a:pt x="4820" y="3722"/>
                        <a:pt x="3741" y="4802"/>
                        <a:pt x="2410" y="4802"/>
                      </a:cubicBezTo>
                      <a:cubicBezTo>
                        <a:pt x="1079" y="4802"/>
                        <a:pt x="0" y="3722"/>
                        <a:pt x="0" y="2391"/>
                      </a:cubicBezTo>
                      <a:cubicBezTo>
                        <a:pt x="13" y="975"/>
                        <a:pt x="1286" y="-65"/>
                        <a:pt x="2414" y="3"/>
                      </a:cubicBezTo>
                      <a:cubicBezTo>
                        <a:pt x="3542" y="71"/>
                        <a:pt x="4105" y="655"/>
                        <a:pt x="4261" y="868"/>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51" name="任意多边形 50"/>
                <p:cNvSpPr/>
                <p:nvPr/>
              </p:nvSpPr>
              <p:spPr>
                <a:xfrm>
                  <a:off x="2213" y="2293"/>
                  <a:ext cx="3167" cy="6334"/>
                </a:xfrm>
                <a:custGeom>
                  <a:avLst/>
                  <a:gdLst>
                    <a:gd name="connsiteX0" fmla="*/ 3167 w 3167"/>
                    <a:gd name="connsiteY0" fmla="*/ 6334 h 6334"/>
                    <a:gd name="connsiteX1" fmla="*/ 0 w 3167"/>
                    <a:gd name="connsiteY1" fmla="*/ 3167 h 6334"/>
                    <a:gd name="connsiteX2" fmla="*/ 3167 w 3167"/>
                    <a:gd name="connsiteY2" fmla="*/ 0 h 6334"/>
                  </a:gdLst>
                  <a:ahLst/>
                  <a:cxnLst>
                    <a:cxn ang="0">
                      <a:pos x="connsiteX0" y="connsiteY0"/>
                    </a:cxn>
                    <a:cxn ang="0">
                      <a:pos x="connsiteX1" y="connsiteY1"/>
                    </a:cxn>
                    <a:cxn ang="0">
                      <a:pos x="connsiteX2" y="connsiteY2"/>
                    </a:cxn>
                  </a:cxnLst>
                  <a:rect l="l" t="t" r="r" b="b"/>
                  <a:pathLst>
                    <a:path w="3167" h="6334">
                      <a:moveTo>
                        <a:pt x="3167" y="6334"/>
                      </a:moveTo>
                      <a:cubicBezTo>
                        <a:pt x="1418" y="6334"/>
                        <a:pt x="0" y="4916"/>
                        <a:pt x="0" y="3167"/>
                      </a:cubicBezTo>
                      <a:cubicBezTo>
                        <a:pt x="0" y="1418"/>
                        <a:pt x="1418" y="0"/>
                        <a:pt x="3167" y="0"/>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52" name="椭圆 51"/>
                <p:cNvSpPr/>
                <p:nvPr/>
              </p:nvSpPr>
              <p:spPr>
                <a:xfrm>
                  <a:off x="5380" y="2113"/>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53" name="椭圆 52"/>
                <p:cNvSpPr/>
                <p:nvPr/>
              </p:nvSpPr>
              <p:spPr>
                <a:xfrm>
                  <a:off x="5380" y="8461"/>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grpSp>
          <p:pic>
            <p:nvPicPr>
              <p:cNvPr id="54" name="图片 53" descr="5b754e2ddb5aa"/>
              <p:cNvPicPr>
                <a:picLocks noChangeAspect="1"/>
              </p:cNvPicPr>
              <p:nvPr/>
            </p:nvPicPr>
            <p:blipFill>
              <a:blip r:embed="rId2"/>
              <a:stretch>
                <a:fillRect/>
              </a:stretch>
            </p:blipFill>
            <p:spPr>
              <a:xfrm>
                <a:off x="7835" y="6052"/>
                <a:ext cx="4455" cy="1771"/>
              </a:xfrm>
              <a:prstGeom prst="rect">
                <a:avLst/>
              </a:prstGeom>
            </p:spPr>
          </p:pic>
        </p:grpSp>
      </p:grpSp>
      <p:pic>
        <p:nvPicPr>
          <p:cNvPr id="60" name="图片 59" descr="5b754e2ddb4d2"/>
          <p:cNvPicPr>
            <a:picLocks noChangeAspect="1"/>
          </p:cNvPicPr>
          <p:nvPr/>
        </p:nvPicPr>
        <p:blipFill>
          <a:blip r:embed="rId3"/>
          <a:stretch>
            <a:fillRect/>
          </a:stretch>
        </p:blipFill>
        <p:spPr>
          <a:xfrm>
            <a:off x="8514080" y="5801360"/>
            <a:ext cx="3671570" cy="1082040"/>
          </a:xfrm>
          <a:prstGeom prst="rect">
            <a:avLst/>
          </a:prstGeom>
        </p:spPr>
      </p:pic>
      <p:pic>
        <p:nvPicPr>
          <p:cNvPr id="34" name="Picture 2" descr="C:\Users\ADMINI~1\AppData\Local\Temp\360zip$Temp\360$6\标志与中英文校名组合规范_左右.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10580" y="582967"/>
            <a:ext cx="1598480" cy="450333"/>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5"/>
          <a:srcRect l="48891" t="47830" r="30966" b="32160"/>
          <a:stretch>
            <a:fillRect/>
          </a:stretch>
        </p:blipFill>
        <p:spPr>
          <a:xfrm>
            <a:off x="3488690" y="4014470"/>
            <a:ext cx="4626610" cy="2585720"/>
          </a:xfrm>
          <a:prstGeom prst="rect">
            <a:avLst/>
          </a:prstGeom>
        </p:spPr>
      </p:pic>
    </p:spTree>
    <p:custDataLst>
      <p:tags r:id="rId6"/>
    </p:custDataLst>
  </p:cSld>
  <p:clrMapOvr>
    <a:masterClrMapping/>
  </p:clrMapOvr>
  <p:transition advTm="2632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文本框 9"/>
          <p:cNvSpPr txBox="1"/>
          <p:nvPr/>
        </p:nvSpPr>
        <p:spPr>
          <a:xfrm>
            <a:off x="1832610" y="233045"/>
            <a:ext cx="4537075" cy="645160"/>
          </a:xfrm>
          <a:prstGeom prst="rect">
            <a:avLst/>
          </a:prstGeom>
          <a:noFill/>
        </p:spPr>
        <p:txBody>
          <a:bodyPr wrap="square" rtlCol="0">
            <a:spAutoFit/>
          </a:bodyPr>
          <a:p>
            <a:pPr algn="l"/>
            <a:r>
              <a:rPr lang="zh-CN" altLang="en-US" sz="3600" b="1">
                <a:solidFill>
                  <a:srgbClr val="A7967F"/>
                </a:solidFill>
                <a:latin typeface="方正兰亭刊宋_GBK" panose="02000000000000000000" charset="-122"/>
                <a:ea typeface="方正兰亭刊宋_GBK" panose="02000000000000000000" charset="-122"/>
              </a:rPr>
              <a:t>异常的处理</a:t>
            </a:r>
            <a:endParaRPr lang="zh-CN" altLang="en-US" sz="3600" b="1">
              <a:solidFill>
                <a:srgbClr val="A7967F"/>
              </a:solidFill>
              <a:latin typeface="方正兰亭刊宋_GBK" panose="02000000000000000000" charset="-122"/>
              <a:ea typeface="方正兰亭刊宋_GBK" panose="02000000000000000000" charset="-122"/>
            </a:endParaRPr>
          </a:p>
        </p:txBody>
      </p:sp>
      <p:pic>
        <p:nvPicPr>
          <p:cNvPr id="42" name="图片 41" descr="5b754e2ddb327"/>
          <p:cNvPicPr>
            <a:picLocks noChangeAspect="1"/>
          </p:cNvPicPr>
          <p:nvPr/>
        </p:nvPicPr>
        <p:blipFill>
          <a:blip r:embed="rId1"/>
          <a:stretch>
            <a:fillRect/>
          </a:stretch>
        </p:blipFill>
        <p:spPr>
          <a:xfrm>
            <a:off x="9364345" y="-187325"/>
            <a:ext cx="2827655" cy="1927225"/>
          </a:xfrm>
          <a:prstGeom prst="rect">
            <a:avLst/>
          </a:prstGeom>
        </p:spPr>
      </p:pic>
      <p:grpSp>
        <p:nvGrpSpPr>
          <p:cNvPr id="45" name="组合 44"/>
          <p:cNvGrpSpPr/>
          <p:nvPr/>
        </p:nvGrpSpPr>
        <p:grpSpPr>
          <a:xfrm>
            <a:off x="544830" y="117475"/>
            <a:ext cx="1362292" cy="915850"/>
            <a:chOff x="7249" y="2493"/>
            <a:chExt cx="5358" cy="3601"/>
          </a:xfrm>
        </p:grpSpPr>
        <p:sp>
          <p:nvSpPr>
            <p:cNvPr id="46" name="文本框 45"/>
            <p:cNvSpPr txBox="1"/>
            <p:nvPr/>
          </p:nvSpPr>
          <p:spPr>
            <a:xfrm>
              <a:off x="8066" y="2626"/>
              <a:ext cx="2498" cy="3263"/>
            </a:xfrm>
            <a:prstGeom prst="rect">
              <a:avLst/>
            </a:prstGeom>
            <a:noFill/>
          </p:spPr>
          <p:txBody>
            <a:bodyPr wrap="square" rtlCol="0">
              <a:spAutoFit/>
            </a:bodyPr>
            <a:p>
              <a:pPr algn="dist"/>
              <a:r>
                <a:rPr lang="zh-CN" altLang="en-US" sz="4800">
                  <a:solidFill>
                    <a:srgbClr val="A7967F"/>
                  </a:solidFill>
                  <a:latin typeface="方正宋刻本秀楷_GBK" panose="02000000000000000000" charset="-122"/>
                  <a:ea typeface="方正宋刻本秀楷_GBK" panose="02000000000000000000" charset="-122"/>
                </a:rPr>
                <a:t>壹</a:t>
              </a:r>
              <a:endParaRPr lang="zh-CN" altLang="en-US" sz="4800">
                <a:solidFill>
                  <a:srgbClr val="A7967F"/>
                </a:solidFill>
                <a:latin typeface="方正宋刻本秀楷_GBK" panose="02000000000000000000" charset="-122"/>
                <a:ea typeface="方正宋刻本秀楷_GBK" panose="02000000000000000000" charset="-122"/>
              </a:endParaRPr>
            </a:p>
          </p:txBody>
        </p:sp>
        <p:grpSp>
          <p:nvGrpSpPr>
            <p:cNvPr id="48" name="组合 47"/>
            <p:cNvGrpSpPr/>
            <p:nvPr/>
          </p:nvGrpSpPr>
          <p:grpSpPr>
            <a:xfrm rot="0">
              <a:off x="7249" y="2493"/>
              <a:ext cx="5358" cy="3601"/>
              <a:chOff x="4702" y="3271"/>
              <a:chExt cx="7588" cy="5099"/>
            </a:xfrm>
          </p:grpSpPr>
          <p:grpSp>
            <p:nvGrpSpPr>
              <p:cNvPr id="49" name="组合 48"/>
              <p:cNvGrpSpPr/>
              <p:nvPr/>
            </p:nvGrpSpPr>
            <p:grpSpPr>
              <a:xfrm rot="2700000">
                <a:off x="4990" y="2983"/>
                <a:ext cx="5099" cy="5675"/>
                <a:chOff x="2213" y="2113"/>
                <a:chExt cx="6006" cy="6684"/>
              </a:xfrm>
            </p:grpSpPr>
            <p:sp>
              <p:nvSpPr>
                <p:cNvPr id="50" name="任意多边形 49"/>
                <p:cNvSpPr/>
                <p:nvPr/>
              </p:nvSpPr>
              <p:spPr>
                <a:xfrm>
                  <a:off x="2542" y="2645"/>
                  <a:ext cx="5677" cy="5656"/>
                </a:xfrm>
                <a:custGeom>
                  <a:avLst/>
                  <a:gdLst>
                    <a:gd name="connsiteX0" fmla="*/ 4820 w 4820"/>
                    <a:gd name="connsiteY0" fmla="*/ 2391 h 4802"/>
                    <a:gd name="connsiteX1" fmla="*/ 2410 w 4820"/>
                    <a:gd name="connsiteY1" fmla="*/ 4802 h 4802"/>
                    <a:gd name="connsiteX2" fmla="*/ 0 w 4820"/>
                    <a:gd name="connsiteY2" fmla="*/ 2391 h 4802"/>
                    <a:gd name="connsiteX3" fmla="*/ 2414 w 4820"/>
                    <a:gd name="connsiteY3" fmla="*/ 3 h 4802"/>
                    <a:gd name="connsiteX4" fmla="*/ 4261 w 4820"/>
                    <a:gd name="connsiteY4" fmla="*/ 868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0" h="4802">
                      <a:moveTo>
                        <a:pt x="4820" y="2391"/>
                      </a:moveTo>
                      <a:cubicBezTo>
                        <a:pt x="4820" y="3722"/>
                        <a:pt x="3741" y="4802"/>
                        <a:pt x="2410" y="4802"/>
                      </a:cubicBezTo>
                      <a:cubicBezTo>
                        <a:pt x="1079" y="4802"/>
                        <a:pt x="0" y="3722"/>
                        <a:pt x="0" y="2391"/>
                      </a:cubicBezTo>
                      <a:cubicBezTo>
                        <a:pt x="13" y="975"/>
                        <a:pt x="1286" y="-65"/>
                        <a:pt x="2414" y="3"/>
                      </a:cubicBezTo>
                      <a:cubicBezTo>
                        <a:pt x="3542" y="71"/>
                        <a:pt x="4105" y="655"/>
                        <a:pt x="4261" y="868"/>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51" name="任意多边形 50"/>
                <p:cNvSpPr/>
                <p:nvPr/>
              </p:nvSpPr>
              <p:spPr>
                <a:xfrm>
                  <a:off x="2213" y="2293"/>
                  <a:ext cx="3167" cy="6334"/>
                </a:xfrm>
                <a:custGeom>
                  <a:avLst/>
                  <a:gdLst>
                    <a:gd name="connsiteX0" fmla="*/ 3167 w 3167"/>
                    <a:gd name="connsiteY0" fmla="*/ 6334 h 6334"/>
                    <a:gd name="connsiteX1" fmla="*/ 0 w 3167"/>
                    <a:gd name="connsiteY1" fmla="*/ 3167 h 6334"/>
                    <a:gd name="connsiteX2" fmla="*/ 3167 w 3167"/>
                    <a:gd name="connsiteY2" fmla="*/ 0 h 6334"/>
                  </a:gdLst>
                  <a:ahLst/>
                  <a:cxnLst>
                    <a:cxn ang="0">
                      <a:pos x="connsiteX0" y="connsiteY0"/>
                    </a:cxn>
                    <a:cxn ang="0">
                      <a:pos x="connsiteX1" y="connsiteY1"/>
                    </a:cxn>
                    <a:cxn ang="0">
                      <a:pos x="connsiteX2" y="connsiteY2"/>
                    </a:cxn>
                  </a:cxnLst>
                  <a:rect l="l" t="t" r="r" b="b"/>
                  <a:pathLst>
                    <a:path w="3167" h="6334">
                      <a:moveTo>
                        <a:pt x="3167" y="6334"/>
                      </a:moveTo>
                      <a:cubicBezTo>
                        <a:pt x="1418" y="6334"/>
                        <a:pt x="0" y="4916"/>
                        <a:pt x="0" y="3167"/>
                      </a:cubicBezTo>
                      <a:cubicBezTo>
                        <a:pt x="0" y="1418"/>
                        <a:pt x="1418" y="0"/>
                        <a:pt x="3167" y="0"/>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52" name="椭圆 51"/>
                <p:cNvSpPr/>
                <p:nvPr/>
              </p:nvSpPr>
              <p:spPr>
                <a:xfrm>
                  <a:off x="5380" y="2113"/>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53" name="椭圆 52"/>
                <p:cNvSpPr/>
                <p:nvPr/>
              </p:nvSpPr>
              <p:spPr>
                <a:xfrm>
                  <a:off x="5380" y="8461"/>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grpSp>
          <p:pic>
            <p:nvPicPr>
              <p:cNvPr id="54" name="图片 53" descr="5b754e2ddb5aa"/>
              <p:cNvPicPr>
                <a:picLocks noChangeAspect="1"/>
              </p:cNvPicPr>
              <p:nvPr/>
            </p:nvPicPr>
            <p:blipFill>
              <a:blip r:embed="rId2"/>
              <a:stretch>
                <a:fillRect/>
              </a:stretch>
            </p:blipFill>
            <p:spPr>
              <a:xfrm>
                <a:off x="7835" y="6052"/>
                <a:ext cx="4455" cy="1771"/>
              </a:xfrm>
              <a:prstGeom prst="rect">
                <a:avLst/>
              </a:prstGeom>
            </p:spPr>
          </p:pic>
        </p:grpSp>
      </p:grpSp>
      <p:pic>
        <p:nvPicPr>
          <p:cNvPr id="60" name="图片 59" descr="5b754e2ddb4d2"/>
          <p:cNvPicPr>
            <a:picLocks noChangeAspect="1"/>
          </p:cNvPicPr>
          <p:nvPr/>
        </p:nvPicPr>
        <p:blipFill>
          <a:blip r:embed="rId3"/>
          <a:stretch>
            <a:fillRect/>
          </a:stretch>
        </p:blipFill>
        <p:spPr>
          <a:xfrm>
            <a:off x="8514080" y="5801360"/>
            <a:ext cx="3671570" cy="1082040"/>
          </a:xfrm>
          <a:prstGeom prst="rect">
            <a:avLst/>
          </a:prstGeom>
        </p:spPr>
      </p:pic>
      <p:pic>
        <p:nvPicPr>
          <p:cNvPr id="34" name="Picture 2" descr="C:\Users\ADMINI~1\AppData\Local\Temp\360zip$Temp\360$6\标志与中英文校名组合规范_左右.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10580" y="37024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73660" y="989330"/>
            <a:ext cx="12045315" cy="6123940"/>
          </a:xfrm>
          <a:prstGeom prst="rect">
            <a:avLst/>
          </a:prstGeom>
          <a:noFill/>
        </p:spPr>
        <p:txBody>
          <a:bodyPr wrap="square" rtlCol="0">
            <a:spAutoFit/>
          </a:bodyPr>
          <a:p>
            <a:r>
              <a:rPr lang="en-US" altLang="zh-CN" sz="2800" b="1">
                <a:latin typeface="华文楷体" panose="02010600040101010101" charset="-122"/>
                <a:ea typeface="华文楷体" panose="02010600040101010101" charset="-122"/>
                <a:cs typeface="华文楷体" panose="02010600040101010101" charset="-122"/>
              </a:rPr>
              <a:t>·</a:t>
            </a:r>
            <a:r>
              <a:rPr lang="zh-CN" altLang="en-US" sz="2800" b="1">
                <a:latin typeface="华文楷体" panose="02010600040101010101" charset="-122"/>
                <a:ea typeface="华文楷体" panose="02010600040101010101" charset="-122"/>
                <a:cs typeface="华文楷体" panose="02010600040101010101" charset="-122"/>
              </a:rPr>
              <a:t>系统中可能的每种类型的异常都分配了唯一的一个非负整数的异常号，一些号码是由处理器设计者分配的（如被零除、内存缺页和访问违例、断点及算术运算溢出），另一些是由操作系统内核的设计者分配的（系统调用和来自外部的</a:t>
            </a:r>
            <a:r>
              <a:rPr lang="en-US" altLang="zh-CN" sz="2800" b="1">
                <a:latin typeface="华文楷体" panose="02010600040101010101" charset="-122"/>
                <a:ea typeface="华文楷体" panose="02010600040101010101" charset="-122"/>
                <a:cs typeface="华文楷体" panose="02010600040101010101" charset="-122"/>
              </a:rPr>
              <a:t>I/O</a:t>
            </a:r>
            <a:r>
              <a:rPr lang="zh-CN" altLang="en-US" sz="2800" b="1">
                <a:latin typeface="华文楷体" panose="02010600040101010101" charset="-122"/>
                <a:ea typeface="华文楷体" panose="02010600040101010101" charset="-122"/>
                <a:cs typeface="华文楷体" panose="02010600040101010101" charset="-122"/>
              </a:rPr>
              <a:t>信号）。系统启动时操作系统分配和初始化一张异常表，表目</a:t>
            </a:r>
            <a:r>
              <a:rPr lang="en-US" altLang="zh-CN" sz="2800" b="1">
                <a:latin typeface="华文楷体" panose="02010600040101010101" charset="-122"/>
                <a:ea typeface="华文楷体" panose="02010600040101010101" charset="-122"/>
                <a:cs typeface="华文楷体" panose="02010600040101010101" charset="-122"/>
              </a:rPr>
              <a:t>k</a:t>
            </a:r>
            <a:r>
              <a:rPr lang="zh-CN" altLang="en-US" sz="2800" b="1">
                <a:latin typeface="华文楷体" panose="02010600040101010101" charset="-122"/>
                <a:ea typeface="华文楷体" panose="02010600040101010101" charset="-122"/>
                <a:cs typeface="华文楷体" panose="02010600040101010101" charset="-122"/>
              </a:rPr>
              <a:t>包含异常</a:t>
            </a:r>
            <a:r>
              <a:rPr lang="en-US" altLang="zh-CN" sz="2800" b="1">
                <a:latin typeface="华文楷体" panose="02010600040101010101" charset="-122"/>
                <a:ea typeface="华文楷体" panose="02010600040101010101" charset="-122"/>
                <a:cs typeface="华文楷体" panose="02010600040101010101" charset="-122"/>
              </a:rPr>
              <a:t>k</a:t>
            </a:r>
            <a:r>
              <a:rPr lang="zh-CN" altLang="en-US" sz="2800" b="1">
                <a:latin typeface="华文楷体" panose="02010600040101010101" charset="-122"/>
                <a:ea typeface="华文楷体" panose="02010600040101010101" charset="-122"/>
                <a:cs typeface="华文楷体" panose="02010600040101010101" charset="-122"/>
              </a:rPr>
              <a:t>的处理程序，当触发异常时通过异常表表目</a:t>
            </a:r>
            <a:r>
              <a:rPr lang="en-US" altLang="zh-CN" sz="2800" b="1">
                <a:latin typeface="华文楷体" panose="02010600040101010101" charset="-122"/>
                <a:ea typeface="华文楷体" panose="02010600040101010101" charset="-122"/>
                <a:cs typeface="华文楷体" panose="02010600040101010101" charset="-122"/>
              </a:rPr>
              <a:t>k*8</a:t>
            </a:r>
            <a:r>
              <a:rPr lang="zh-CN" altLang="en-US" sz="2800" b="1">
                <a:latin typeface="华文楷体" panose="02010600040101010101" charset="-122"/>
                <a:ea typeface="华文楷体" panose="02010600040101010101" charset="-122"/>
                <a:cs typeface="华文楷体" panose="02010600040101010101" charset="-122"/>
              </a:rPr>
              <a:t>（书</a:t>
            </a:r>
            <a:r>
              <a:rPr lang="en-US" altLang="zh-CN" sz="2800" b="1">
                <a:latin typeface="华文楷体" panose="02010600040101010101" charset="-122"/>
                <a:ea typeface="华文楷体" panose="02010600040101010101" charset="-122"/>
                <a:cs typeface="华文楷体" panose="02010600040101010101" charset="-122"/>
              </a:rPr>
              <a:t>P503</a:t>
            </a:r>
            <a:r>
              <a:rPr lang="zh-CN" altLang="en-US" sz="2800" b="1">
                <a:latin typeface="华文楷体" panose="02010600040101010101" charset="-122"/>
                <a:ea typeface="华文楷体" panose="02010600040101010101" charset="-122"/>
                <a:cs typeface="华文楷体" panose="02010600040101010101" charset="-122"/>
              </a:rPr>
              <a:t>有误，详见英文版</a:t>
            </a:r>
            <a:r>
              <a:rPr lang="en-US" altLang="zh-CN" sz="2800" b="1">
                <a:latin typeface="华文楷体" panose="02010600040101010101" charset="-122"/>
                <a:ea typeface="华文楷体" panose="02010600040101010101" charset="-122"/>
                <a:cs typeface="华文楷体" panose="02010600040101010101" charset="-122"/>
              </a:rPr>
              <a:t>P725</a:t>
            </a:r>
            <a:r>
              <a:rPr lang="zh-CN" altLang="en-US" sz="2800" b="1">
                <a:latin typeface="华文楷体" panose="02010600040101010101" charset="-122"/>
                <a:ea typeface="华文楷体" panose="02010600040101010101" charset="-122"/>
                <a:cs typeface="华文楷体" panose="02010600040101010101" charset="-122"/>
              </a:rPr>
              <a:t>）</a:t>
            </a:r>
            <a:r>
              <a:rPr lang="en-US" altLang="zh-CN" sz="2800" b="1">
                <a:latin typeface="华文楷体" panose="02010600040101010101" charset="-122"/>
                <a:ea typeface="华文楷体" panose="02010600040101010101" charset="-122"/>
                <a:cs typeface="华文楷体" panose="02010600040101010101" charset="-122"/>
              </a:rPr>
              <a:t>+</a:t>
            </a:r>
            <a:r>
              <a:rPr lang="zh-CN" altLang="en-US" sz="2800" b="1">
                <a:latin typeface="华文楷体" panose="02010600040101010101" charset="-122"/>
                <a:ea typeface="华文楷体" panose="02010600040101010101" charset="-122"/>
                <a:cs typeface="华文楷体" panose="02010600040101010101" charset="-122"/>
              </a:rPr>
              <a:t>异常表基址寄存器（存放异常表的起始地址）得到对应的异常处理程序的地址</a:t>
            </a:r>
            <a:endParaRPr lang="zh-CN" altLang="en-US" sz="2800" b="1">
              <a:latin typeface="华文楷体" panose="02010600040101010101" charset="-122"/>
              <a:ea typeface="华文楷体" panose="02010600040101010101" charset="-122"/>
              <a:cs typeface="华文楷体" panose="02010600040101010101" charset="-122"/>
            </a:endParaRPr>
          </a:p>
          <a:p>
            <a:r>
              <a:rPr lang="en-US" altLang="zh-CN" sz="2800" b="1">
                <a:latin typeface="华文楷体" panose="02010600040101010101" charset="-122"/>
                <a:ea typeface="华文楷体" panose="02010600040101010101" charset="-122"/>
                <a:cs typeface="华文楷体" panose="02010600040101010101" charset="-122"/>
              </a:rPr>
              <a:t>·</a:t>
            </a:r>
            <a:r>
              <a:rPr lang="zh-CN" altLang="en-US" sz="2800" b="1">
                <a:latin typeface="华文楷体" panose="02010600040101010101" charset="-122"/>
                <a:ea typeface="华文楷体" panose="02010600040101010101" charset="-122"/>
                <a:cs typeface="华文楷体" panose="02010600040101010101" charset="-122"/>
              </a:rPr>
              <a:t>异常与过程调用的区别：过程调用时在跳转到处理程序之前，处理器将返回地址压入栈中，但根据异常的类型返回地址要么是当前指令要么是下一条指令。</a:t>
            </a:r>
            <a:endParaRPr lang="zh-CN" altLang="en-US" sz="2800" b="1">
              <a:latin typeface="华文楷体" panose="02010600040101010101" charset="-122"/>
              <a:ea typeface="华文楷体" panose="02010600040101010101" charset="-122"/>
              <a:cs typeface="华文楷体" panose="02010600040101010101" charset="-122"/>
            </a:endParaRPr>
          </a:p>
          <a:p>
            <a:r>
              <a:rPr lang="en-US" altLang="zh-CN" sz="2800" b="1">
                <a:latin typeface="华文楷体" panose="02010600040101010101" charset="-122"/>
                <a:ea typeface="华文楷体" panose="02010600040101010101" charset="-122"/>
                <a:cs typeface="华文楷体" panose="02010600040101010101" charset="-122"/>
              </a:rPr>
              <a:t>·</a:t>
            </a:r>
            <a:r>
              <a:rPr lang="zh-CN" altLang="en-US" sz="2800" b="1">
                <a:latin typeface="华文楷体" panose="02010600040101010101" charset="-122"/>
                <a:ea typeface="华文楷体" panose="02010600040101010101" charset="-122"/>
                <a:cs typeface="华文楷体" panose="02010600040101010101" charset="-122"/>
              </a:rPr>
              <a:t>处理器在异常时会把一些额外的处理器状态压到栈里，因为在处理程序返回时重新开始被中断的程序需要这些状态</a:t>
            </a:r>
            <a:endParaRPr lang="zh-CN" altLang="en-US" sz="2800" b="1">
              <a:latin typeface="华文楷体" panose="02010600040101010101" charset="-122"/>
              <a:ea typeface="华文楷体" panose="02010600040101010101" charset="-122"/>
              <a:cs typeface="华文楷体" panose="02010600040101010101" charset="-122"/>
            </a:endParaRPr>
          </a:p>
          <a:p>
            <a:r>
              <a:rPr lang="en-US" altLang="zh-CN" sz="2800" b="1">
                <a:latin typeface="华文楷体" panose="02010600040101010101" charset="-122"/>
                <a:ea typeface="华文楷体" panose="02010600040101010101" charset="-122"/>
                <a:cs typeface="华文楷体" panose="02010600040101010101" charset="-122"/>
              </a:rPr>
              <a:t>·</a:t>
            </a:r>
            <a:r>
              <a:rPr lang="zh-CN" altLang="en-US" sz="2800" b="1">
                <a:latin typeface="华文楷体" panose="02010600040101010101" charset="-122"/>
                <a:ea typeface="华文楷体" panose="02010600040101010101" charset="-122"/>
                <a:cs typeface="华文楷体" panose="02010600040101010101" charset="-122"/>
              </a:rPr>
              <a:t>控制从用户程序转移到内核时所有这些项目会被压入内核栈中</a:t>
            </a:r>
            <a:endParaRPr lang="zh-CN" altLang="en-US" sz="2800" b="1">
              <a:latin typeface="华文楷体" panose="02010600040101010101" charset="-122"/>
              <a:ea typeface="华文楷体" panose="02010600040101010101" charset="-122"/>
              <a:cs typeface="华文楷体" panose="02010600040101010101" charset="-122"/>
            </a:endParaRPr>
          </a:p>
          <a:p>
            <a:r>
              <a:rPr lang="en-US" altLang="zh-CN" sz="2800" b="1">
                <a:latin typeface="华文楷体" panose="02010600040101010101" charset="-122"/>
                <a:ea typeface="华文楷体" panose="02010600040101010101" charset="-122"/>
                <a:cs typeface="华文楷体" panose="02010600040101010101" charset="-122"/>
              </a:rPr>
              <a:t>·</a:t>
            </a:r>
            <a:r>
              <a:rPr lang="zh-CN" altLang="en-US" sz="2800" b="1">
                <a:latin typeface="华文楷体" panose="02010600040101010101" charset="-122"/>
                <a:ea typeface="华文楷体" panose="02010600040101010101" charset="-122"/>
                <a:cs typeface="华文楷体" panose="02010600040101010101" charset="-122"/>
              </a:rPr>
              <a:t>异常处理程序运行在内核模式下，对所有系统资源有完全的访问权限</a:t>
            </a:r>
            <a:endParaRPr lang="zh-CN" altLang="en-US" sz="2800" b="1">
              <a:latin typeface="华文楷体" panose="02010600040101010101" charset="-122"/>
              <a:ea typeface="华文楷体" panose="02010600040101010101" charset="-122"/>
              <a:cs typeface="华文楷体" panose="02010600040101010101" charset="-122"/>
            </a:endParaRPr>
          </a:p>
        </p:txBody>
      </p:sp>
    </p:spTree>
    <p:custDataLst>
      <p:tags r:id="rId5"/>
    </p:custDataLst>
  </p:cSld>
  <p:clrMapOvr>
    <a:masterClrMapping/>
  </p:clrMapOvr>
  <p:transition advTm="6304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770380" y="210820"/>
            <a:ext cx="3725545" cy="645160"/>
          </a:xfrm>
          <a:prstGeom prst="rect">
            <a:avLst/>
          </a:prstGeom>
          <a:noFill/>
        </p:spPr>
        <p:txBody>
          <a:bodyPr wrap="square" rtlCol="0">
            <a:spAutoFit/>
          </a:bodyPr>
          <a:p>
            <a:r>
              <a:rPr lang="zh-CN" altLang="en-US" sz="3600" b="1">
                <a:solidFill>
                  <a:srgbClr val="A7967F"/>
                </a:solidFill>
                <a:latin typeface="方正兰亭刊宋_GBK" panose="02000000000000000000" charset="-122"/>
                <a:ea typeface="方正兰亭刊宋_GBK" panose="02000000000000000000" charset="-122"/>
              </a:rPr>
              <a:t>异常的四种类型</a:t>
            </a:r>
            <a:endParaRPr lang="zh-CN" altLang="en-US" sz="3600" b="1">
              <a:solidFill>
                <a:srgbClr val="A7967F"/>
              </a:solidFill>
              <a:latin typeface="方正兰亭刊宋_GBK" panose="02000000000000000000" charset="-122"/>
              <a:ea typeface="方正兰亭刊宋_GBK" panose="02000000000000000000" charset="-122"/>
            </a:endParaRPr>
          </a:p>
        </p:txBody>
      </p:sp>
      <p:grpSp>
        <p:nvGrpSpPr>
          <p:cNvPr id="45" name="组合 44"/>
          <p:cNvGrpSpPr/>
          <p:nvPr/>
        </p:nvGrpSpPr>
        <p:grpSpPr>
          <a:xfrm>
            <a:off x="335280" y="95250"/>
            <a:ext cx="1362292" cy="915850"/>
            <a:chOff x="7249" y="2493"/>
            <a:chExt cx="5358" cy="3601"/>
          </a:xfrm>
        </p:grpSpPr>
        <p:sp>
          <p:nvSpPr>
            <p:cNvPr id="46" name="文本框 45"/>
            <p:cNvSpPr txBox="1"/>
            <p:nvPr/>
          </p:nvSpPr>
          <p:spPr>
            <a:xfrm>
              <a:off x="8066" y="2626"/>
              <a:ext cx="2498" cy="3263"/>
            </a:xfrm>
            <a:prstGeom prst="rect">
              <a:avLst/>
            </a:prstGeom>
            <a:noFill/>
          </p:spPr>
          <p:txBody>
            <a:bodyPr wrap="square" rtlCol="0">
              <a:spAutoFit/>
            </a:bodyPr>
            <a:p>
              <a:pPr algn="dist"/>
              <a:r>
                <a:rPr lang="zh-CN" altLang="en-US" sz="4800">
                  <a:solidFill>
                    <a:srgbClr val="A7967F"/>
                  </a:solidFill>
                  <a:latin typeface="方正宋刻本秀楷_GBK" panose="02000000000000000000" charset="-122"/>
                  <a:ea typeface="方正宋刻本秀楷_GBK" panose="02000000000000000000" charset="-122"/>
                </a:rPr>
                <a:t>壹</a:t>
              </a:r>
              <a:endParaRPr lang="zh-CN" altLang="en-US" sz="4800">
                <a:solidFill>
                  <a:srgbClr val="A7967F"/>
                </a:solidFill>
                <a:latin typeface="方正宋刻本秀楷_GBK" panose="02000000000000000000" charset="-122"/>
                <a:ea typeface="方正宋刻本秀楷_GBK" panose="02000000000000000000" charset="-122"/>
              </a:endParaRPr>
            </a:p>
          </p:txBody>
        </p:sp>
        <p:grpSp>
          <p:nvGrpSpPr>
            <p:cNvPr id="48" name="组合 47"/>
            <p:cNvGrpSpPr/>
            <p:nvPr/>
          </p:nvGrpSpPr>
          <p:grpSpPr>
            <a:xfrm rot="0">
              <a:off x="7249" y="2493"/>
              <a:ext cx="5358" cy="3601"/>
              <a:chOff x="4702" y="3271"/>
              <a:chExt cx="7588" cy="5099"/>
            </a:xfrm>
          </p:grpSpPr>
          <p:grpSp>
            <p:nvGrpSpPr>
              <p:cNvPr id="49" name="组合 48"/>
              <p:cNvGrpSpPr/>
              <p:nvPr/>
            </p:nvGrpSpPr>
            <p:grpSpPr>
              <a:xfrm rot="2700000">
                <a:off x="4990" y="2983"/>
                <a:ext cx="5099" cy="5675"/>
                <a:chOff x="2213" y="2113"/>
                <a:chExt cx="6006" cy="6684"/>
              </a:xfrm>
            </p:grpSpPr>
            <p:sp>
              <p:nvSpPr>
                <p:cNvPr id="50" name="任意多边形 49"/>
                <p:cNvSpPr/>
                <p:nvPr/>
              </p:nvSpPr>
              <p:spPr>
                <a:xfrm>
                  <a:off x="2542" y="2645"/>
                  <a:ext cx="5677" cy="5656"/>
                </a:xfrm>
                <a:custGeom>
                  <a:avLst/>
                  <a:gdLst>
                    <a:gd name="connsiteX0" fmla="*/ 4820 w 4820"/>
                    <a:gd name="connsiteY0" fmla="*/ 2391 h 4802"/>
                    <a:gd name="connsiteX1" fmla="*/ 2410 w 4820"/>
                    <a:gd name="connsiteY1" fmla="*/ 4802 h 4802"/>
                    <a:gd name="connsiteX2" fmla="*/ 0 w 4820"/>
                    <a:gd name="connsiteY2" fmla="*/ 2391 h 4802"/>
                    <a:gd name="connsiteX3" fmla="*/ 2414 w 4820"/>
                    <a:gd name="connsiteY3" fmla="*/ 3 h 4802"/>
                    <a:gd name="connsiteX4" fmla="*/ 4261 w 4820"/>
                    <a:gd name="connsiteY4" fmla="*/ 868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0" h="4802">
                      <a:moveTo>
                        <a:pt x="4820" y="2391"/>
                      </a:moveTo>
                      <a:cubicBezTo>
                        <a:pt x="4820" y="3722"/>
                        <a:pt x="3741" y="4802"/>
                        <a:pt x="2410" y="4802"/>
                      </a:cubicBezTo>
                      <a:cubicBezTo>
                        <a:pt x="1079" y="4802"/>
                        <a:pt x="0" y="3722"/>
                        <a:pt x="0" y="2391"/>
                      </a:cubicBezTo>
                      <a:cubicBezTo>
                        <a:pt x="13" y="975"/>
                        <a:pt x="1286" y="-65"/>
                        <a:pt x="2414" y="3"/>
                      </a:cubicBezTo>
                      <a:cubicBezTo>
                        <a:pt x="3542" y="71"/>
                        <a:pt x="4105" y="655"/>
                        <a:pt x="4261" y="868"/>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51" name="任意多边形 50"/>
                <p:cNvSpPr/>
                <p:nvPr/>
              </p:nvSpPr>
              <p:spPr>
                <a:xfrm>
                  <a:off x="2213" y="2293"/>
                  <a:ext cx="3167" cy="6334"/>
                </a:xfrm>
                <a:custGeom>
                  <a:avLst/>
                  <a:gdLst>
                    <a:gd name="connsiteX0" fmla="*/ 3167 w 3167"/>
                    <a:gd name="connsiteY0" fmla="*/ 6334 h 6334"/>
                    <a:gd name="connsiteX1" fmla="*/ 0 w 3167"/>
                    <a:gd name="connsiteY1" fmla="*/ 3167 h 6334"/>
                    <a:gd name="connsiteX2" fmla="*/ 3167 w 3167"/>
                    <a:gd name="connsiteY2" fmla="*/ 0 h 6334"/>
                  </a:gdLst>
                  <a:ahLst/>
                  <a:cxnLst>
                    <a:cxn ang="0">
                      <a:pos x="connsiteX0" y="connsiteY0"/>
                    </a:cxn>
                    <a:cxn ang="0">
                      <a:pos x="connsiteX1" y="connsiteY1"/>
                    </a:cxn>
                    <a:cxn ang="0">
                      <a:pos x="connsiteX2" y="connsiteY2"/>
                    </a:cxn>
                  </a:cxnLst>
                  <a:rect l="l" t="t" r="r" b="b"/>
                  <a:pathLst>
                    <a:path w="3167" h="6334">
                      <a:moveTo>
                        <a:pt x="3167" y="6334"/>
                      </a:moveTo>
                      <a:cubicBezTo>
                        <a:pt x="1418" y="6334"/>
                        <a:pt x="0" y="4916"/>
                        <a:pt x="0" y="3167"/>
                      </a:cubicBezTo>
                      <a:cubicBezTo>
                        <a:pt x="0" y="1418"/>
                        <a:pt x="1418" y="0"/>
                        <a:pt x="3167" y="0"/>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52" name="椭圆 51"/>
                <p:cNvSpPr/>
                <p:nvPr/>
              </p:nvSpPr>
              <p:spPr>
                <a:xfrm>
                  <a:off x="5380" y="2113"/>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53" name="椭圆 52"/>
                <p:cNvSpPr/>
                <p:nvPr/>
              </p:nvSpPr>
              <p:spPr>
                <a:xfrm>
                  <a:off x="5380" y="8461"/>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grpSp>
          <p:pic>
            <p:nvPicPr>
              <p:cNvPr id="54" name="图片 53" descr="5b754e2ddb5aa"/>
              <p:cNvPicPr>
                <a:picLocks noChangeAspect="1"/>
              </p:cNvPicPr>
              <p:nvPr/>
            </p:nvPicPr>
            <p:blipFill>
              <a:blip r:embed="rId1"/>
              <a:stretch>
                <a:fillRect/>
              </a:stretch>
            </p:blipFill>
            <p:spPr>
              <a:xfrm>
                <a:off x="7835" y="6052"/>
                <a:ext cx="4455" cy="1771"/>
              </a:xfrm>
              <a:prstGeom prst="rect">
                <a:avLst/>
              </a:prstGeom>
            </p:spPr>
          </p:pic>
        </p:grpSp>
      </p:grpSp>
      <p:pic>
        <p:nvPicPr>
          <p:cNvPr id="42" name="图片 41" descr="5b754e2ddb327"/>
          <p:cNvPicPr>
            <a:picLocks noChangeAspect="1"/>
          </p:cNvPicPr>
          <p:nvPr/>
        </p:nvPicPr>
        <p:blipFill>
          <a:blip r:embed="rId2"/>
          <a:stretch>
            <a:fillRect/>
          </a:stretch>
        </p:blipFill>
        <p:spPr>
          <a:xfrm>
            <a:off x="9264015" y="-390525"/>
            <a:ext cx="2827655" cy="1927225"/>
          </a:xfrm>
          <a:prstGeom prst="rect">
            <a:avLst/>
          </a:prstGeom>
        </p:spPr>
      </p:pic>
      <p:graphicFrame>
        <p:nvGraphicFramePr>
          <p:cNvPr id="2" name="表格 1"/>
          <p:cNvGraphicFramePr/>
          <p:nvPr>
            <p:custDataLst>
              <p:tags r:id="rId3"/>
            </p:custDataLst>
          </p:nvPr>
        </p:nvGraphicFramePr>
        <p:xfrm>
          <a:off x="1059815" y="1840865"/>
          <a:ext cx="10295255" cy="3549650"/>
        </p:xfrm>
        <a:graphic>
          <a:graphicData uri="http://schemas.openxmlformats.org/drawingml/2006/table">
            <a:tbl>
              <a:tblPr firstRow="1" bandRow="1">
                <a:tableStyleId>{5C22544A-7EE6-4342-B048-85BDC9FD1C3A}</a:tableStyleId>
              </a:tblPr>
              <a:tblGrid>
                <a:gridCol w="1167765"/>
                <a:gridCol w="3613785"/>
                <a:gridCol w="2067560"/>
                <a:gridCol w="3446145"/>
              </a:tblGrid>
              <a:tr h="709930">
                <a:tc>
                  <a:txBody>
                    <a:bodyPr/>
                    <a:p>
                      <a:pPr>
                        <a:buNone/>
                      </a:pPr>
                      <a:r>
                        <a:rPr lang="zh-CN" altLang="en-US" sz="2400" b="1">
                          <a:latin typeface="华文楷体" panose="02010600040101010101" charset="-122"/>
                          <a:ea typeface="华文楷体" panose="02010600040101010101" charset="-122"/>
                        </a:rPr>
                        <a:t>类别</a:t>
                      </a:r>
                      <a:endParaRPr lang="zh-CN" altLang="en-US" sz="2400" b="1">
                        <a:latin typeface="华文楷体" panose="02010600040101010101" charset="-122"/>
                        <a:ea typeface="华文楷体" panose="02010600040101010101" charset="-122"/>
                      </a:endParaRPr>
                    </a:p>
                  </a:txBody>
                  <a:tcPr/>
                </a:tc>
                <a:tc>
                  <a:txBody>
                    <a:bodyPr/>
                    <a:p>
                      <a:pPr>
                        <a:buNone/>
                      </a:pPr>
                      <a:r>
                        <a:rPr lang="zh-CN" altLang="en-US" sz="2400" b="1">
                          <a:latin typeface="华文楷体" panose="02010600040101010101" charset="-122"/>
                          <a:ea typeface="华文楷体" panose="02010600040101010101" charset="-122"/>
                        </a:rPr>
                        <a:t>原因</a:t>
                      </a:r>
                      <a:endParaRPr lang="zh-CN" altLang="en-US" sz="2400" b="1">
                        <a:latin typeface="华文楷体" panose="02010600040101010101" charset="-122"/>
                        <a:ea typeface="华文楷体" panose="02010600040101010101" charset="-122"/>
                      </a:endParaRPr>
                    </a:p>
                  </a:txBody>
                  <a:tcPr/>
                </a:tc>
                <a:tc>
                  <a:txBody>
                    <a:bodyPr/>
                    <a:p>
                      <a:pPr>
                        <a:buNone/>
                      </a:pPr>
                      <a:r>
                        <a:rPr lang="zh-CN" altLang="en-US" sz="2400" b="1">
                          <a:latin typeface="华文楷体" panose="02010600040101010101" charset="-122"/>
                          <a:ea typeface="华文楷体" panose="02010600040101010101" charset="-122"/>
                          <a:cs typeface="华文楷体" panose="02010600040101010101" charset="-122"/>
                        </a:rPr>
                        <a:t>异步</a:t>
                      </a:r>
                      <a:r>
                        <a:rPr lang="en-US" altLang="zh-CN" sz="2400" b="1">
                          <a:latin typeface="华文楷体" panose="02010600040101010101" charset="-122"/>
                          <a:ea typeface="华文楷体" panose="02010600040101010101" charset="-122"/>
                          <a:cs typeface="华文楷体" panose="02010600040101010101" charset="-122"/>
                        </a:rPr>
                        <a:t>/</a:t>
                      </a:r>
                      <a:r>
                        <a:rPr lang="zh-CN" altLang="en-US" sz="2400" b="1">
                          <a:latin typeface="华文楷体" panose="02010600040101010101" charset="-122"/>
                          <a:ea typeface="华文楷体" panose="02010600040101010101" charset="-122"/>
                          <a:cs typeface="华文楷体" panose="02010600040101010101" charset="-122"/>
                        </a:rPr>
                        <a:t>同步</a:t>
                      </a:r>
                      <a:endParaRPr lang="zh-CN" altLang="en-US" sz="2400" b="1">
                        <a:latin typeface="华文楷体" panose="02010600040101010101" charset="-122"/>
                        <a:ea typeface="华文楷体" panose="02010600040101010101" charset="-122"/>
                        <a:cs typeface="华文楷体" panose="02010600040101010101" charset="-122"/>
                      </a:endParaRPr>
                    </a:p>
                  </a:txBody>
                  <a:tcPr/>
                </a:tc>
                <a:tc>
                  <a:txBody>
                    <a:bodyPr/>
                    <a:p>
                      <a:pPr>
                        <a:buNone/>
                      </a:pPr>
                      <a:r>
                        <a:rPr lang="zh-CN" altLang="en-US" sz="2400" b="1">
                          <a:latin typeface="华文楷体" panose="02010600040101010101" charset="-122"/>
                          <a:ea typeface="华文楷体" panose="02010600040101010101" charset="-122"/>
                        </a:rPr>
                        <a:t>返回行为</a:t>
                      </a:r>
                      <a:endParaRPr lang="zh-CN" altLang="en-US" sz="2400" b="1">
                        <a:latin typeface="华文楷体" panose="02010600040101010101" charset="-122"/>
                        <a:ea typeface="华文楷体" panose="02010600040101010101" charset="-122"/>
                      </a:endParaRPr>
                    </a:p>
                  </a:txBody>
                  <a:tcPr/>
                </a:tc>
              </a:tr>
              <a:tr h="709930">
                <a:tc>
                  <a:txBody>
                    <a:bodyPr/>
                    <a:p>
                      <a:pPr>
                        <a:buNone/>
                      </a:pPr>
                      <a:r>
                        <a:rPr lang="zh-CN" altLang="en-US" sz="2400" b="1">
                          <a:latin typeface="华文楷体" panose="02010600040101010101" charset="-122"/>
                          <a:ea typeface="华文楷体" panose="02010600040101010101" charset="-122"/>
                        </a:rPr>
                        <a:t>中断</a:t>
                      </a:r>
                      <a:endParaRPr lang="zh-CN" altLang="en-US" sz="2400" b="1">
                        <a:latin typeface="华文楷体" panose="02010600040101010101" charset="-122"/>
                        <a:ea typeface="华文楷体" panose="02010600040101010101" charset="-122"/>
                      </a:endParaRPr>
                    </a:p>
                  </a:txBody>
                  <a:tcPr/>
                </a:tc>
                <a:tc>
                  <a:txBody>
                    <a:bodyPr/>
                    <a:p>
                      <a:pPr>
                        <a:buNone/>
                      </a:pPr>
                      <a:r>
                        <a:rPr lang="zh-CN" altLang="en-US" sz="2400" b="1">
                          <a:latin typeface="华文楷体" panose="02010600040101010101" charset="-122"/>
                          <a:ea typeface="华文楷体" panose="02010600040101010101" charset="-122"/>
                          <a:cs typeface="华文楷体" panose="02010600040101010101" charset="-122"/>
                        </a:rPr>
                        <a:t>来自</a:t>
                      </a:r>
                      <a:r>
                        <a:rPr lang="en-US" altLang="zh-CN" sz="2400" b="1">
                          <a:latin typeface="华文楷体" panose="02010600040101010101" charset="-122"/>
                          <a:ea typeface="华文楷体" panose="02010600040101010101" charset="-122"/>
                          <a:cs typeface="华文楷体" panose="02010600040101010101" charset="-122"/>
                        </a:rPr>
                        <a:t>I/O</a:t>
                      </a:r>
                      <a:r>
                        <a:rPr lang="zh-CN" altLang="en-US" sz="2400" b="1">
                          <a:latin typeface="华文楷体" panose="02010600040101010101" charset="-122"/>
                          <a:ea typeface="华文楷体" panose="02010600040101010101" charset="-122"/>
                          <a:cs typeface="华文楷体" panose="02010600040101010101" charset="-122"/>
                        </a:rPr>
                        <a:t>设备的信号</a:t>
                      </a:r>
                      <a:endParaRPr lang="zh-CN" altLang="en-US" sz="2400" b="1">
                        <a:latin typeface="华文楷体" panose="02010600040101010101" charset="-122"/>
                        <a:ea typeface="华文楷体" panose="02010600040101010101" charset="-122"/>
                        <a:cs typeface="华文楷体" panose="02010600040101010101" charset="-122"/>
                      </a:endParaRPr>
                    </a:p>
                  </a:txBody>
                  <a:tcPr/>
                </a:tc>
                <a:tc>
                  <a:txBody>
                    <a:bodyPr/>
                    <a:p>
                      <a:pPr>
                        <a:buNone/>
                      </a:pPr>
                      <a:r>
                        <a:rPr lang="zh-CN" altLang="en-US" sz="2400" b="1">
                          <a:latin typeface="华文楷体" panose="02010600040101010101" charset="-122"/>
                          <a:ea typeface="华文楷体" panose="02010600040101010101" charset="-122"/>
                        </a:rPr>
                        <a:t>异步</a:t>
                      </a:r>
                      <a:endParaRPr lang="zh-CN" altLang="en-US" sz="2400" b="1">
                        <a:latin typeface="华文楷体" panose="02010600040101010101" charset="-122"/>
                        <a:ea typeface="华文楷体" panose="02010600040101010101" charset="-122"/>
                      </a:endParaRPr>
                    </a:p>
                  </a:txBody>
                  <a:tcPr/>
                </a:tc>
                <a:tc>
                  <a:txBody>
                    <a:bodyPr/>
                    <a:p>
                      <a:pPr>
                        <a:buNone/>
                      </a:pPr>
                      <a:r>
                        <a:rPr lang="zh-CN" altLang="en-US" sz="2400" b="1">
                          <a:latin typeface="华文楷体" panose="02010600040101010101" charset="-122"/>
                          <a:ea typeface="华文楷体" panose="02010600040101010101" charset="-122"/>
                        </a:rPr>
                        <a:t>总是返回下一指令</a:t>
                      </a:r>
                      <a:endParaRPr lang="zh-CN" altLang="en-US" sz="2400" b="1">
                        <a:latin typeface="华文楷体" panose="02010600040101010101" charset="-122"/>
                        <a:ea typeface="华文楷体" panose="02010600040101010101" charset="-122"/>
                      </a:endParaRPr>
                    </a:p>
                  </a:txBody>
                  <a:tcPr/>
                </a:tc>
              </a:tr>
              <a:tr h="709930">
                <a:tc>
                  <a:txBody>
                    <a:bodyPr/>
                    <a:p>
                      <a:pPr>
                        <a:buNone/>
                      </a:pPr>
                      <a:r>
                        <a:rPr lang="zh-CN" altLang="en-US" sz="2400" b="1">
                          <a:latin typeface="华文楷体" panose="02010600040101010101" charset="-122"/>
                          <a:ea typeface="华文楷体" panose="02010600040101010101" charset="-122"/>
                        </a:rPr>
                        <a:t>陷阱</a:t>
                      </a:r>
                      <a:endParaRPr lang="zh-CN" altLang="en-US" sz="2400" b="1">
                        <a:latin typeface="华文楷体" panose="02010600040101010101" charset="-122"/>
                        <a:ea typeface="华文楷体" panose="02010600040101010101" charset="-122"/>
                      </a:endParaRPr>
                    </a:p>
                  </a:txBody>
                  <a:tcPr/>
                </a:tc>
                <a:tc>
                  <a:txBody>
                    <a:bodyPr/>
                    <a:p>
                      <a:pPr>
                        <a:buNone/>
                      </a:pPr>
                      <a:r>
                        <a:rPr lang="zh-CN" altLang="en-US" sz="2400" b="1">
                          <a:latin typeface="华文楷体" panose="02010600040101010101" charset="-122"/>
                          <a:ea typeface="华文楷体" panose="02010600040101010101" charset="-122"/>
                        </a:rPr>
                        <a:t>有意的异常</a:t>
                      </a:r>
                      <a:endParaRPr lang="zh-CN" altLang="en-US" sz="2400" b="1">
                        <a:latin typeface="华文楷体" panose="02010600040101010101" charset="-122"/>
                        <a:ea typeface="华文楷体" panose="02010600040101010101" charset="-122"/>
                      </a:endParaRPr>
                    </a:p>
                  </a:txBody>
                  <a:tcPr/>
                </a:tc>
                <a:tc>
                  <a:txBody>
                    <a:bodyPr/>
                    <a:p>
                      <a:pPr>
                        <a:buNone/>
                      </a:pPr>
                      <a:r>
                        <a:rPr lang="zh-CN" altLang="en-US" sz="2400" b="1">
                          <a:latin typeface="华文楷体" panose="02010600040101010101" charset="-122"/>
                          <a:ea typeface="华文楷体" panose="02010600040101010101" charset="-122"/>
                        </a:rPr>
                        <a:t>同步</a:t>
                      </a:r>
                      <a:endParaRPr lang="zh-CN" altLang="en-US" sz="2400" b="1">
                        <a:latin typeface="华文楷体" panose="02010600040101010101" charset="-122"/>
                        <a:ea typeface="华文楷体" panose="02010600040101010101" charset="-122"/>
                      </a:endParaRPr>
                    </a:p>
                  </a:txBody>
                  <a:tcPr/>
                </a:tc>
                <a:tc>
                  <a:txBody>
                    <a:bodyPr/>
                    <a:p>
                      <a:pPr>
                        <a:buNone/>
                      </a:pPr>
                      <a:r>
                        <a:rPr lang="zh-CN" altLang="en-US" sz="2400" b="1">
                          <a:latin typeface="华文楷体" panose="02010600040101010101" charset="-122"/>
                          <a:ea typeface="华文楷体" panose="02010600040101010101" charset="-122"/>
                        </a:rPr>
                        <a:t>总是返回下一指令</a:t>
                      </a:r>
                      <a:endParaRPr lang="zh-CN" altLang="en-US" sz="2400" b="1">
                        <a:latin typeface="华文楷体" panose="02010600040101010101" charset="-122"/>
                        <a:ea typeface="华文楷体" panose="02010600040101010101" charset="-122"/>
                      </a:endParaRPr>
                    </a:p>
                  </a:txBody>
                  <a:tcPr/>
                </a:tc>
              </a:tr>
              <a:tr h="709930">
                <a:tc>
                  <a:txBody>
                    <a:bodyPr/>
                    <a:p>
                      <a:pPr>
                        <a:buNone/>
                      </a:pPr>
                      <a:r>
                        <a:rPr lang="zh-CN" altLang="en-US" sz="2400" b="1">
                          <a:latin typeface="华文楷体" panose="02010600040101010101" charset="-122"/>
                          <a:ea typeface="华文楷体" panose="02010600040101010101" charset="-122"/>
                        </a:rPr>
                        <a:t>故障</a:t>
                      </a:r>
                      <a:endParaRPr lang="zh-CN" altLang="en-US" sz="2400" b="1">
                        <a:latin typeface="华文楷体" panose="02010600040101010101" charset="-122"/>
                        <a:ea typeface="华文楷体" panose="02010600040101010101" charset="-122"/>
                      </a:endParaRPr>
                    </a:p>
                  </a:txBody>
                  <a:tcPr/>
                </a:tc>
                <a:tc>
                  <a:txBody>
                    <a:bodyPr/>
                    <a:p>
                      <a:pPr>
                        <a:buNone/>
                      </a:pPr>
                      <a:r>
                        <a:rPr lang="zh-CN" altLang="en-US" sz="2400" b="1">
                          <a:latin typeface="华文楷体" panose="02010600040101010101" charset="-122"/>
                          <a:ea typeface="华文楷体" panose="02010600040101010101" charset="-122"/>
                        </a:rPr>
                        <a:t>潜在可恢复的错误</a:t>
                      </a:r>
                      <a:endParaRPr lang="zh-CN" altLang="en-US" sz="2400" b="1">
                        <a:latin typeface="华文楷体" panose="02010600040101010101" charset="-122"/>
                        <a:ea typeface="华文楷体" panose="02010600040101010101" charset="-122"/>
                      </a:endParaRPr>
                    </a:p>
                  </a:txBody>
                  <a:tcPr/>
                </a:tc>
                <a:tc>
                  <a:txBody>
                    <a:bodyPr/>
                    <a:p>
                      <a:pPr>
                        <a:buNone/>
                      </a:pPr>
                      <a:r>
                        <a:rPr lang="zh-CN" altLang="en-US" sz="2400" b="1">
                          <a:latin typeface="华文楷体" panose="02010600040101010101" charset="-122"/>
                          <a:ea typeface="华文楷体" panose="02010600040101010101" charset="-122"/>
                        </a:rPr>
                        <a:t>同步</a:t>
                      </a:r>
                      <a:endParaRPr lang="zh-CN" altLang="en-US" sz="2400" b="1">
                        <a:latin typeface="华文楷体" panose="02010600040101010101" charset="-122"/>
                        <a:ea typeface="华文楷体" panose="02010600040101010101" charset="-122"/>
                      </a:endParaRPr>
                    </a:p>
                  </a:txBody>
                  <a:tcPr/>
                </a:tc>
                <a:tc>
                  <a:txBody>
                    <a:bodyPr/>
                    <a:p>
                      <a:pPr>
                        <a:buNone/>
                      </a:pPr>
                      <a:r>
                        <a:rPr lang="zh-CN" altLang="en-US" sz="2400" b="1">
                          <a:latin typeface="华文楷体" panose="02010600040101010101" charset="-122"/>
                          <a:ea typeface="华文楷体" panose="02010600040101010101" charset="-122"/>
                        </a:rPr>
                        <a:t>可能返回当前指令</a:t>
                      </a:r>
                      <a:endParaRPr lang="zh-CN" altLang="en-US" sz="2400" b="1">
                        <a:latin typeface="华文楷体" panose="02010600040101010101" charset="-122"/>
                        <a:ea typeface="华文楷体" panose="02010600040101010101" charset="-122"/>
                      </a:endParaRPr>
                    </a:p>
                  </a:txBody>
                  <a:tcPr/>
                </a:tc>
              </a:tr>
              <a:tr h="709930">
                <a:tc>
                  <a:txBody>
                    <a:bodyPr/>
                    <a:p>
                      <a:pPr>
                        <a:buNone/>
                      </a:pPr>
                      <a:r>
                        <a:rPr lang="zh-CN" altLang="en-US" sz="2400" b="1">
                          <a:latin typeface="华文楷体" panose="02010600040101010101" charset="-122"/>
                          <a:ea typeface="华文楷体" panose="02010600040101010101" charset="-122"/>
                        </a:rPr>
                        <a:t>终止</a:t>
                      </a:r>
                      <a:endParaRPr lang="zh-CN" altLang="en-US" sz="2400" b="1">
                        <a:latin typeface="华文楷体" panose="02010600040101010101" charset="-122"/>
                        <a:ea typeface="华文楷体" panose="02010600040101010101" charset="-122"/>
                      </a:endParaRPr>
                    </a:p>
                  </a:txBody>
                  <a:tcPr/>
                </a:tc>
                <a:tc>
                  <a:txBody>
                    <a:bodyPr/>
                    <a:p>
                      <a:pPr>
                        <a:buNone/>
                      </a:pPr>
                      <a:r>
                        <a:rPr lang="zh-CN" altLang="en-US" sz="2400" b="1">
                          <a:latin typeface="华文楷体" panose="02010600040101010101" charset="-122"/>
                          <a:ea typeface="华文楷体" panose="02010600040101010101" charset="-122"/>
                        </a:rPr>
                        <a:t>不可恢复的错误</a:t>
                      </a:r>
                      <a:endParaRPr lang="zh-CN" altLang="en-US" sz="2400" b="1">
                        <a:latin typeface="华文楷体" panose="02010600040101010101" charset="-122"/>
                        <a:ea typeface="华文楷体" panose="02010600040101010101" charset="-122"/>
                      </a:endParaRPr>
                    </a:p>
                  </a:txBody>
                  <a:tcPr/>
                </a:tc>
                <a:tc>
                  <a:txBody>
                    <a:bodyPr/>
                    <a:p>
                      <a:pPr>
                        <a:buNone/>
                      </a:pPr>
                      <a:r>
                        <a:rPr lang="zh-CN" altLang="en-US" sz="2400" b="1">
                          <a:latin typeface="华文楷体" panose="02010600040101010101" charset="-122"/>
                          <a:ea typeface="华文楷体" panose="02010600040101010101" charset="-122"/>
                        </a:rPr>
                        <a:t>同步</a:t>
                      </a:r>
                      <a:endParaRPr lang="zh-CN" altLang="en-US" sz="2400" b="1">
                        <a:latin typeface="华文楷体" panose="02010600040101010101" charset="-122"/>
                        <a:ea typeface="华文楷体" panose="02010600040101010101" charset="-122"/>
                      </a:endParaRPr>
                    </a:p>
                  </a:txBody>
                  <a:tcPr/>
                </a:tc>
                <a:tc>
                  <a:txBody>
                    <a:bodyPr/>
                    <a:p>
                      <a:pPr>
                        <a:buNone/>
                      </a:pPr>
                      <a:r>
                        <a:rPr lang="zh-CN" altLang="en-US" sz="2400" b="1">
                          <a:latin typeface="华文楷体" panose="02010600040101010101" charset="-122"/>
                          <a:ea typeface="华文楷体" panose="02010600040101010101" charset="-122"/>
                        </a:rPr>
                        <a:t>不会返回</a:t>
                      </a:r>
                      <a:endParaRPr lang="zh-CN" altLang="en-US" sz="2400" b="1">
                        <a:latin typeface="华文楷体" panose="02010600040101010101" charset="-122"/>
                        <a:ea typeface="华文楷体" panose="02010600040101010101" charset="-122"/>
                      </a:endParaRPr>
                    </a:p>
                  </a:txBody>
                  <a:tcPr/>
                </a:tc>
              </a:tr>
            </a:tbl>
          </a:graphicData>
        </a:graphic>
      </p:graphicFrame>
      <p:pic>
        <p:nvPicPr>
          <p:cNvPr id="34" name="Picture 2" descr="C:\Users\ADMINI~1\AppData\Local\Temp\360zip$Temp\360$6\标志与中英文校名组合规范_左右.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10580" y="582967"/>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5"/>
    </p:custDataLst>
  </p:cSld>
  <p:clrMapOvr>
    <a:masterClrMapping/>
  </p:clrMapOvr>
  <p:transition advTm="1765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文本框 11"/>
          <p:cNvSpPr txBox="1"/>
          <p:nvPr/>
        </p:nvSpPr>
        <p:spPr>
          <a:xfrm>
            <a:off x="5595620" y="984885"/>
            <a:ext cx="6248400" cy="2306955"/>
          </a:xfrm>
          <a:prstGeom prst="rect">
            <a:avLst/>
          </a:prstGeom>
          <a:noFill/>
        </p:spPr>
        <p:txBody>
          <a:bodyPr wrap="square" rtlCol="0">
            <a:spAutoFit/>
          </a:bodyPr>
          <a:p>
            <a:r>
              <a:rPr lang="zh-CN" altLang="en-US"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中断：异步发生的，来自处理器外部的</a:t>
            </a:r>
            <a:r>
              <a:rPr lang="en-US" altLang="zh-CN"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I/O</a:t>
            </a:r>
            <a:r>
              <a:rPr lang="zh-CN" altLang="en-US"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设备信号的结果而不是任何一条指令造成的，硬件中断的异常处理程序常常称为中断处理程序，在当前指令完成执行后处理器发现中断引脚电压升高，从系统总线读取异常号，处理完成后将控制返回给下一条指令。</a:t>
            </a:r>
            <a:endParaRPr lang="en-US" altLang="zh-CN"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p:txBody>
      </p:sp>
      <p:sp>
        <p:nvSpPr>
          <p:cNvPr id="23" name="文本框 22"/>
          <p:cNvSpPr txBox="1"/>
          <p:nvPr/>
        </p:nvSpPr>
        <p:spPr>
          <a:xfrm>
            <a:off x="5495925" y="3442970"/>
            <a:ext cx="6696710" cy="3415030"/>
          </a:xfrm>
          <a:prstGeom prst="rect">
            <a:avLst/>
          </a:prstGeom>
          <a:noFill/>
        </p:spPr>
        <p:txBody>
          <a:bodyPr wrap="square" rtlCol="0">
            <a:spAutoFit/>
          </a:bodyPr>
          <a:p>
            <a:pPr algn="l"/>
            <a:r>
              <a:rPr lang="zh-CN" altLang="en-US"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陷阱和系统调用：是有意的异常，是执行一条指令的结果，会将控制返回到下一条指令，最重要的用途是在用户程序和内核之间提供一个像过程一样的接口，叫做系统调用。为了允许用户程序对内核服务受控的访问，处理器提供了一条特殊的</a:t>
            </a:r>
            <a:r>
              <a:rPr lang="en-US" altLang="zh-CN"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syscall n</a:t>
            </a:r>
            <a:r>
              <a:rPr lang="zh-CN" altLang="en-US"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指令，执行</a:t>
            </a:r>
            <a:r>
              <a:rPr lang="en-US" altLang="zh-CN"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syscall</a:t>
            </a:r>
            <a:r>
              <a:rPr lang="zh-CN" altLang="en-US"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指令会导致一个异常处理程序的陷阱，从程序员角度来看，系统调用和普通的函数调用是一样的，但普通的函数运行在用户模式中，而系统调用运行在内核模式中。</a:t>
            </a:r>
            <a:endParaRPr lang="zh-CN" altLang="en-US" sz="24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p:txBody>
      </p:sp>
      <p:sp>
        <p:nvSpPr>
          <p:cNvPr id="3" name="文本框 2"/>
          <p:cNvSpPr txBox="1"/>
          <p:nvPr/>
        </p:nvSpPr>
        <p:spPr>
          <a:xfrm>
            <a:off x="1770380" y="210820"/>
            <a:ext cx="3725545" cy="645160"/>
          </a:xfrm>
          <a:prstGeom prst="rect">
            <a:avLst/>
          </a:prstGeom>
          <a:noFill/>
        </p:spPr>
        <p:txBody>
          <a:bodyPr wrap="square" rtlCol="0">
            <a:spAutoFit/>
          </a:bodyPr>
          <a:p>
            <a:r>
              <a:rPr lang="zh-CN" altLang="en-US" sz="3600" b="1">
                <a:solidFill>
                  <a:srgbClr val="A7967F"/>
                </a:solidFill>
                <a:latin typeface="方正兰亭刊宋_GBK" panose="02000000000000000000" charset="-122"/>
                <a:ea typeface="方正兰亭刊宋_GBK" panose="02000000000000000000" charset="-122"/>
              </a:rPr>
              <a:t>异常的四种类型</a:t>
            </a:r>
            <a:endParaRPr lang="zh-CN" altLang="en-US" sz="3600" b="1">
              <a:solidFill>
                <a:srgbClr val="A7967F"/>
              </a:solidFill>
              <a:latin typeface="方正兰亭刊宋_GBK" panose="02000000000000000000" charset="-122"/>
              <a:ea typeface="方正兰亭刊宋_GBK" panose="02000000000000000000" charset="-122"/>
            </a:endParaRPr>
          </a:p>
        </p:txBody>
      </p:sp>
      <p:grpSp>
        <p:nvGrpSpPr>
          <p:cNvPr id="45" name="组合 44"/>
          <p:cNvGrpSpPr/>
          <p:nvPr/>
        </p:nvGrpSpPr>
        <p:grpSpPr>
          <a:xfrm>
            <a:off x="335280" y="95250"/>
            <a:ext cx="1362292" cy="915850"/>
            <a:chOff x="7249" y="2493"/>
            <a:chExt cx="5358" cy="3601"/>
          </a:xfrm>
        </p:grpSpPr>
        <p:sp>
          <p:nvSpPr>
            <p:cNvPr id="46" name="文本框 45"/>
            <p:cNvSpPr txBox="1"/>
            <p:nvPr/>
          </p:nvSpPr>
          <p:spPr>
            <a:xfrm>
              <a:off x="8066" y="2626"/>
              <a:ext cx="2498" cy="3263"/>
            </a:xfrm>
            <a:prstGeom prst="rect">
              <a:avLst/>
            </a:prstGeom>
            <a:noFill/>
          </p:spPr>
          <p:txBody>
            <a:bodyPr wrap="square" rtlCol="0">
              <a:spAutoFit/>
            </a:bodyPr>
            <a:p>
              <a:pPr algn="dist"/>
              <a:r>
                <a:rPr lang="zh-CN" altLang="en-US" sz="4800">
                  <a:solidFill>
                    <a:srgbClr val="A7967F"/>
                  </a:solidFill>
                  <a:latin typeface="方正宋刻本秀楷_GBK" panose="02000000000000000000" charset="-122"/>
                  <a:ea typeface="方正宋刻本秀楷_GBK" panose="02000000000000000000" charset="-122"/>
                </a:rPr>
                <a:t>壹</a:t>
              </a:r>
              <a:endParaRPr lang="zh-CN" altLang="en-US" sz="4800">
                <a:solidFill>
                  <a:srgbClr val="A7967F"/>
                </a:solidFill>
                <a:latin typeface="方正宋刻本秀楷_GBK" panose="02000000000000000000" charset="-122"/>
                <a:ea typeface="方正宋刻本秀楷_GBK" panose="02000000000000000000" charset="-122"/>
              </a:endParaRPr>
            </a:p>
          </p:txBody>
        </p:sp>
        <p:grpSp>
          <p:nvGrpSpPr>
            <p:cNvPr id="48" name="组合 47"/>
            <p:cNvGrpSpPr/>
            <p:nvPr/>
          </p:nvGrpSpPr>
          <p:grpSpPr>
            <a:xfrm rot="0">
              <a:off x="7249" y="2493"/>
              <a:ext cx="5358" cy="3601"/>
              <a:chOff x="4702" y="3271"/>
              <a:chExt cx="7588" cy="5099"/>
            </a:xfrm>
          </p:grpSpPr>
          <p:grpSp>
            <p:nvGrpSpPr>
              <p:cNvPr id="49" name="组合 48"/>
              <p:cNvGrpSpPr/>
              <p:nvPr/>
            </p:nvGrpSpPr>
            <p:grpSpPr>
              <a:xfrm rot="2700000">
                <a:off x="4990" y="2983"/>
                <a:ext cx="5099" cy="5675"/>
                <a:chOff x="2213" y="2113"/>
                <a:chExt cx="6006" cy="6684"/>
              </a:xfrm>
            </p:grpSpPr>
            <p:sp>
              <p:nvSpPr>
                <p:cNvPr id="50" name="任意多边形 49"/>
                <p:cNvSpPr/>
                <p:nvPr/>
              </p:nvSpPr>
              <p:spPr>
                <a:xfrm>
                  <a:off x="2542" y="2645"/>
                  <a:ext cx="5677" cy="5656"/>
                </a:xfrm>
                <a:custGeom>
                  <a:avLst/>
                  <a:gdLst>
                    <a:gd name="connsiteX0" fmla="*/ 4820 w 4820"/>
                    <a:gd name="connsiteY0" fmla="*/ 2391 h 4802"/>
                    <a:gd name="connsiteX1" fmla="*/ 2410 w 4820"/>
                    <a:gd name="connsiteY1" fmla="*/ 4802 h 4802"/>
                    <a:gd name="connsiteX2" fmla="*/ 0 w 4820"/>
                    <a:gd name="connsiteY2" fmla="*/ 2391 h 4802"/>
                    <a:gd name="connsiteX3" fmla="*/ 2414 w 4820"/>
                    <a:gd name="connsiteY3" fmla="*/ 3 h 4802"/>
                    <a:gd name="connsiteX4" fmla="*/ 4261 w 4820"/>
                    <a:gd name="connsiteY4" fmla="*/ 868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0" h="4802">
                      <a:moveTo>
                        <a:pt x="4820" y="2391"/>
                      </a:moveTo>
                      <a:cubicBezTo>
                        <a:pt x="4820" y="3722"/>
                        <a:pt x="3741" y="4802"/>
                        <a:pt x="2410" y="4802"/>
                      </a:cubicBezTo>
                      <a:cubicBezTo>
                        <a:pt x="1079" y="4802"/>
                        <a:pt x="0" y="3722"/>
                        <a:pt x="0" y="2391"/>
                      </a:cubicBezTo>
                      <a:cubicBezTo>
                        <a:pt x="13" y="975"/>
                        <a:pt x="1286" y="-65"/>
                        <a:pt x="2414" y="3"/>
                      </a:cubicBezTo>
                      <a:cubicBezTo>
                        <a:pt x="3542" y="71"/>
                        <a:pt x="4105" y="655"/>
                        <a:pt x="4261" y="868"/>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51" name="任意多边形 50"/>
                <p:cNvSpPr/>
                <p:nvPr/>
              </p:nvSpPr>
              <p:spPr>
                <a:xfrm>
                  <a:off x="2213" y="2293"/>
                  <a:ext cx="3167" cy="6334"/>
                </a:xfrm>
                <a:custGeom>
                  <a:avLst/>
                  <a:gdLst>
                    <a:gd name="connsiteX0" fmla="*/ 3167 w 3167"/>
                    <a:gd name="connsiteY0" fmla="*/ 6334 h 6334"/>
                    <a:gd name="connsiteX1" fmla="*/ 0 w 3167"/>
                    <a:gd name="connsiteY1" fmla="*/ 3167 h 6334"/>
                    <a:gd name="connsiteX2" fmla="*/ 3167 w 3167"/>
                    <a:gd name="connsiteY2" fmla="*/ 0 h 6334"/>
                  </a:gdLst>
                  <a:ahLst/>
                  <a:cxnLst>
                    <a:cxn ang="0">
                      <a:pos x="connsiteX0" y="connsiteY0"/>
                    </a:cxn>
                    <a:cxn ang="0">
                      <a:pos x="connsiteX1" y="connsiteY1"/>
                    </a:cxn>
                    <a:cxn ang="0">
                      <a:pos x="connsiteX2" y="connsiteY2"/>
                    </a:cxn>
                  </a:cxnLst>
                  <a:rect l="l" t="t" r="r" b="b"/>
                  <a:pathLst>
                    <a:path w="3167" h="6334">
                      <a:moveTo>
                        <a:pt x="3167" y="6334"/>
                      </a:moveTo>
                      <a:cubicBezTo>
                        <a:pt x="1418" y="6334"/>
                        <a:pt x="0" y="4916"/>
                        <a:pt x="0" y="3167"/>
                      </a:cubicBezTo>
                      <a:cubicBezTo>
                        <a:pt x="0" y="1418"/>
                        <a:pt x="1418" y="0"/>
                        <a:pt x="3167" y="0"/>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52" name="椭圆 51"/>
                <p:cNvSpPr/>
                <p:nvPr/>
              </p:nvSpPr>
              <p:spPr>
                <a:xfrm>
                  <a:off x="5380" y="2113"/>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53" name="椭圆 52"/>
                <p:cNvSpPr/>
                <p:nvPr/>
              </p:nvSpPr>
              <p:spPr>
                <a:xfrm>
                  <a:off x="5380" y="8461"/>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grpSp>
          <p:pic>
            <p:nvPicPr>
              <p:cNvPr id="54" name="图片 53" descr="5b754e2ddb5aa"/>
              <p:cNvPicPr>
                <a:picLocks noChangeAspect="1"/>
              </p:cNvPicPr>
              <p:nvPr/>
            </p:nvPicPr>
            <p:blipFill>
              <a:blip r:embed="rId1"/>
              <a:stretch>
                <a:fillRect/>
              </a:stretch>
            </p:blipFill>
            <p:spPr>
              <a:xfrm>
                <a:off x="7835" y="6052"/>
                <a:ext cx="4455" cy="1771"/>
              </a:xfrm>
              <a:prstGeom prst="rect">
                <a:avLst/>
              </a:prstGeom>
            </p:spPr>
          </p:pic>
        </p:grpSp>
      </p:grpSp>
      <p:pic>
        <p:nvPicPr>
          <p:cNvPr id="42" name="图片 41" descr="5b754e2ddb327"/>
          <p:cNvPicPr>
            <a:picLocks noChangeAspect="1"/>
          </p:cNvPicPr>
          <p:nvPr/>
        </p:nvPicPr>
        <p:blipFill>
          <a:blip r:embed="rId2"/>
          <a:stretch>
            <a:fillRect/>
          </a:stretch>
        </p:blipFill>
        <p:spPr>
          <a:xfrm>
            <a:off x="9264015" y="-390525"/>
            <a:ext cx="2827655" cy="1927225"/>
          </a:xfrm>
          <a:prstGeom prst="rect">
            <a:avLst/>
          </a:prstGeom>
        </p:spPr>
      </p:pic>
      <p:pic>
        <p:nvPicPr>
          <p:cNvPr id="100" name="图片 99"/>
          <p:cNvPicPr/>
          <p:nvPr/>
        </p:nvPicPr>
        <p:blipFill>
          <a:blip r:embed="rId3"/>
          <a:stretch>
            <a:fillRect/>
          </a:stretch>
        </p:blipFill>
        <p:spPr>
          <a:xfrm>
            <a:off x="0" y="1143000"/>
            <a:ext cx="5419725" cy="1990090"/>
          </a:xfrm>
          <a:prstGeom prst="rect">
            <a:avLst/>
          </a:prstGeom>
          <a:noFill/>
          <a:ln w="9525">
            <a:noFill/>
          </a:ln>
        </p:spPr>
      </p:pic>
      <p:pic>
        <p:nvPicPr>
          <p:cNvPr id="101" name="图片 100"/>
          <p:cNvPicPr/>
          <p:nvPr/>
        </p:nvPicPr>
        <p:blipFill>
          <a:blip r:embed="rId4"/>
          <a:stretch>
            <a:fillRect/>
          </a:stretch>
        </p:blipFill>
        <p:spPr>
          <a:xfrm>
            <a:off x="56833" y="3992880"/>
            <a:ext cx="5438775" cy="1885950"/>
          </a:xfrm>
          <a:prstGeom prst="rect">
            <a:avLst/>
          </a:prstGeom>
          <a:noFill/>
          <a:ln w="9525">
            <a:noFill/>
          </a:ln>
        </p:spPr>
      </p:pic>
      <p:pic>
        <p:nvPicPr>
          <p:cNvPr id="5" name="Picture 2" descr="C:\Users\ADMINI~1\AppData\Local\Temp\360zip$Temp\360$6\标志与中英文校名组合规范_左右.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46420" y="574077"/>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6"/>
    </p:custDataLst>
  </p:cSld>
  <p:clrMapOvr>
    <a:masterClrMapping/>
  </p:clrMapOvr>
  <p:transition advTm="4757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文本框 11"/>
          <p:cNvSpPr txBox="1"/>
          <p:nvPr/>
        </p:nvSpPr>
        <p:spPr>
          <a:xfrm>
            <a:off x="5553710" y="1320165"/>
            <a:ext cx="6248400" cy="2676525"/>
          </a:xfrm>
          <a:prstGeom prst="rect">
            <a:avLst/>
          </a:prstGeom>
          <a:noFill/>
        </p:spPr>
        <p:txBody>
          <a:bodyPr wrap="square" rtlCol="0">
            <a:spAutoFit/>
          </a:bodyPr>
          <a:p>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故障：由错误情况引起，可能能够被故障处理程序修正，如果能够修正就返回到当前指令（重新执行），如果不能修正就返回到内核中的</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abort</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例程来终止引起故障的应用程序。典型的故障的例子是缺页异常。</a:t>
            </a:r>
            <a:endPar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p:txBody>
      </p:sp>
      <p:sp>
        <p:nvSpPr>
          <p:cNvPr id="23" name="文本框 22"/>
          <p:cNvSpPr txBox="1"/>
          <p:nvPr/>
        </p:nvSpPr>
        <p:spPr>
          <a:xfrm>
            <a:off x="5739130" y="4406265"/>
            <a:ext cx="5368290" cy="1814830"/>
          </a:xfrm>
          <a:prstGeom prst="rect">
            <a:avLst/>
          </a:prstGeom>
          <a:noFill/>
        </p:spPr>
        <p:txBody>
          <a:bodyPr wrap="square" rtlCol="0">
            <a:spAutoFit/>
          </a:bodyPr>
          <a:p>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终止：不可恢复的致命错误造成的结果，通常是一些硬件错误，比如</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DRAM</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或者</a:t>
            </a:r>
            <a:r>
              <a:rPr lang="en-US" altLang="zh-CN"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SRAM</a:t>
            </a:r>
            <a:r>
              <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rPr>
              <a:t>位被损坏时的奇偶错误</a:t>
            </a:r>
            <a:endParaRPr lang="zh-CN" altLang="en-US" sz="2800" b="1">
              <a:solidFill>
                <a:schemeClr val="tx1">
                  <a:lumMod val="85000"/>
                  <a:lumOff val="15000"/>
                </a:schemeClr>
              </a:solidFill>
              <a:latin typeface="华文楷体" panose="02010600040101010101" charset="-122"/>
              <a:ea typeface="华文楷体" panose="02010600040101010101" charset="-122"/>
              <a:cs typeface="华文楷体" panose="02010600040101010101" charset="-122"/>
            </a:endParaRPr>
          </a:p>
        </p:txBody>
      </p:sp>
      <p:sp>
        <p:nvSpPr>
          <p:cNvPr id="3" name="文本框 2"/>
          <p:cNvSpPr txBox="1"/>
          <p:nvPr/>
        </p:nvSpPr>
        <p:spPr>
          <a:xfrm>
            <a:off x="1770380" y="210820"/>
            <a:ext cx="3725545" cy="645160"/>
          </a:xfrm>
          <a:prstGeom prst="rect">
            <a:avLst/>
          </a:prstGeom>
          <a:noFill/>
        </p:spPr>
        <p:txBody>
          <a:bodyPr wrap="square" rtlCol="0">
            <a:spAutoFit/>
          </a:bodyPr>
          <a:p>
            <a:r>
              <a:rPr lang="zh-CN" altLang="en-US" sz="3600" b="1">
                <a:solidFill>
                  <a:srgbClr val="A7967F"/>
                </a:solidFill>
                <a:latin typeface="方正兰亭刊宋_GBK" panose="02000000000000000000" charset="-122"/>
                <a:ea typeface="方正兰亭刊宋_GBK" panose="02000000000000000000" charset="-122"/>
              </a:rPr>
              <a:t>异常的四种类型</a:t>
            </a:r>
            <a:endParaRPr lang="zh-CN" altLang="en-US" sz="3600" b="1">
              <a:solidFill>
                <a:srgbClr val="A7967F"/>
              </a:solidFill>
              <a:latin typeface="方正兰亭刊宋_GBK" panose="02000000000000000000" charset="-122"/>
              <a:ea typeface="方正兰亭刊宋_GBK" panose="02000000000000000000" charset="-122"/>
            </a:endParaRPr>
          </a:p>
        </p:txBody>
      </p:sp>
      <p:grpSp>
        <p:nvGrpSpPr>
          <p:cNvPr id="45" name="组合 44"/>
          <p:cNvGrpSpPr/>
          <p:nvPr/>
        </p:nvGrpSpPr>
        <p:grpSpPr>
          <a:xfrm>
            <a:off x="335280" y="95250"/>
            <a:ext cx="1362292" cy="915850"/>
            <a:chOff x="7249" y="2493"/>
            <a:chExt cx="5358" cy="3601"/>
          </a:xfrm>
        </p:grpSpPr>
        <p:sp>
          <p:nvSpPr>
            <p:cNvPr id="46" name="文本框 45"/>
            <p:cNvSpPr txBox="1"/>
            <p:nvPr/>
          </p:nvSpPr>
          <p:spPr>
            <a:xfrm>
              <a:off x="8066" y="2626"/>
              <a:ext cx="2498" cy="3263"/>
            </a:xfrm>
            <a:prstGeom prst="rect">
              <a:avLst/>
            </a:prstGeom>
            <a:noFill/>
          </p:spPr>
          <p:txBody>
            <a:bodyPr wrap="square" rtlCol="0">
              <a:spAutoFit/>
            </a:bodyPr>
            <a:p>
              <a:pPr algn="dist"/>
              <a:r>
                <a:rPr lang="zh-CN" altLang="en-US" sz="4800">
                  <a:solidFill>
                    <a:srgbClr val="A7967F"/>
                  </a:solidFill>
                  <a:latin typeface="方正宋刻本秀楷_GBK" panose="02000000000000000000" charset="-122"/>
                  <a:ea typeface="方正宋刻本秀楷_GBK" panose="02000000000000000000" charset="-122"/>
                </a:rPr>
                <a:t>壹</a:t>
              </a:r>
              <a:endParaRPr lang="zh-CN" altLang="en-US" sz="4800">
                <a:solidFill>
                  <a:srgbClr val="A7967F"/>
                </a:solidFill>
                <a:latin typeface="方正宋刻本秀楷_GBK" panose="02000000000000000000" charset="-122"/>
                <a:ea typeface="方正宋刻本秀楷_GBK" panose="02000000000000000000" charset="-122"/>
              </a:endParaRPr>
            </a:p>
          </p:txBody>
        </p:sp>
        <p:grpSp>
          <p:nvGrpSpPr>
            <p:cNvPr id="48" name="组合 47"/>
            <p:cNvGrpSpPr/>
            <p:nvPr/>
          </p:nvGrpSpPr>
          <p:grpSpPr>
            <a:xfrm rot="0">
              <a:off x="7249" y="2493"/>
              <a:ext cx="5358" cy="3601"/>
              <a:chOff x="4702" y="3271"/>
              <a:chExt cx="7588" cy="5099"/>
            </a:xfrm>
          </p:grpSpPr>
          <p:grpSp>
            <p:nvGrpSpPr>
              <p:cNvPr id="49" name="组合 48"/>
              <p:cNvGrpSpPr/>
              <p:nvPr/>
            </p:nvGrpSpPr>
            <p:grpSpPr>
              <a:xfrm rot="2700000">
                <a:off x="4990" y="2983"/>
                <a:ext cx="5099" cy="5675"/>
                <a:chOff x="2213" y="2113"/>
                <a:chExt cx="6006" cy="6684"/>
              </a:xfrm>
            </p:grpSpPr>
            <p:sp>
              <p:nvSpPr>
                <p:cNvPr id="50" name="任意多边形 49"/>
                <p:cNvSpPr/>
                <p:nvPr/>
              </p:nvSpPr>
              <p:spPr>
                <a:xfrm>
                  <a:off x="2542" y="2645"/>
                  <a:ext cx="5677" cy="5656"/>
                </a:xfrm>
                <a:custGeom>
                  <a:avLst/>
                  <a:gdLst>
                    <a:gd name="connsiteX0" fmla="*/ 4820 w 4820"/>
                    <a:gd name="connsiteY0" fmla="*/ 2391 h 4802"/>
                    <a:gd name="connsiteX1" fmla="*/ 2410 w 4820"/>
                    <a:gd name="connsiteY1" fmla="*/ 4802 h 4802"/>
                    <a:gd name="connsiteX2" fmla="*/ 0 w 4820"/>
                    <a:gd name="connsiteY2" fmla="*/ 2391 h 4802"/>
                    <a:gd name="connsiteX3" fmla="*/ 2414 w 4820"/>
                    <a:gd name="connsiteY3" fmla="*/ 3 h 4802"/>
                    <a:gd name="connsiteX4" fmla="*/ 4261 w 4820"/>
                    <a:gd name="connsiteY4" fmla="*/ 868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0" h="4802">
                      <a:moveTo>
                        <a:pt x="4820" y="2391"/>
                      </a:moveTo>
                      <a:cubicBezTo>
                        <a:pt x="4820" y="3722"/>
                        <a:pt x="3741" y="4802"/>
                        <a:pt x="2410" y="4802"/>
                      </a:cubicBezTo>
                      <a:cubicBezTo>
                        <a:pt x="1079" y="4802"/>
                        <a:pt x="0" y="3722"/>
                        <a:pt x="0" y="2391"/>
                      </a:cubicBezTo>
                      <a:cubicBezTo>
                        <a:pt x="13" y="975"/>
                        <a:pt x="1286" y="-65"/>
                        <a:pt x="2414" y="3"/>
                      </a:cubicBezTo>
                      <a:cubicBezTo>
                        <a:pt x="3542" y="71"/>
                        <a:pt x="4105" y="655"/>
                        <a:pt x="4261" y="868"/>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51" name="任意多边形 50"/>
                <p:cNvSpPr/>
                <p:nvPr/>
              </p:nvSpPr>
              <p:spPr>
                <a:xfrm>
                  <a:off x="2213" y="2293"/>
                  <a:ext cx="3167" cy="6334"/>
                </a:xfrm>
                <a:custGeom>
                  <a:avLst/>
                  <a:gdLst>
                    <a:gd name="connsiteX0" fmla="*/ 3167 w 3167"/>
                    <a:gd name="connsiteY0" fmla="*/ 6334 h 6334"/>
                    <a:gd name="connsiteX1" fmla="*/ 0 w 3167"/>
                    <a:gd name="connsiteY1" fmla="*/ 3167 h 6334"/>
                    <a:gd name="connsiteX2" fmla="*/ 3167 w 3167"/>
                    <a:gd name="connsiteY2" fmla="*/ 0 h 6334"/>
                  </a:gdLst>
                  <a:ahLst/>
                  <a:cxnLst>
                    <a:cxn ang="0">
                      <a:pos x="connsiteX0" y="connsiteY0"/>
                    </a:cxn>
                    <a:cxn ang="0">
                      <a:pos x="connsiteX1" y="connsiteY1"/>
                    </a:cxn>
                    <a:cxn ang="0">
                      <a:pos x="connsiteX2" y="connsiteY2"/>
                    </a:cxn>
                  </a:cxnLst>
                  <a:rect l="l" t="t" r="r" b="b"/>
                  <a:pathLst>
                    <a:path w="3167" h="6334">
                      <a:moveTo>
                        <a:pt x="3167" y="6334"/>
                      </a:moveTo>
                      <a:cubicBezTo>
                        <a:pt x="1418" y="6334"/>
                        <a:pt x="0" y="4916"/>
                        <a:pt x="0" y="3167"/>
                      </a:cubicBezTo>
                      <a:cubicBezTo>
                        <a:pt x="0" y="1418"/>
                        <a:pt x="1418" y="0"/>
                        <a:pt x="3167" y="0"/>
                      </a:cubicBezTo>
                    </a:path>
                  </a:pathLst>
                </a:cu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52" name="椭圆 51"/>
                <p:cNvSpPr/>
                <p:nvPr/>
              </p:nvSpPr>
              <p:spPr>
                <a:xfrm>
                  <a:off x="5380" y="2113"/>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sp>
              <p:nvSpPr>
                <p:cNvPr id="53" name="椭圆 52"/>
                <p:cNvSpPr/>
                <p:nvPr/>
              </p:nvSpPr>
              <p:spPr>
                <a:xfrm>
                  <a:off x="5380" y="8461"/>
                  <a:ext cx="336" cy="336"/>
                </a:xfrm>
                <a:prstGeom prst="ellipse">
                  <a:avLst/>
                </a:prstGeom>
                <a:noFill/>
                <a:ln>
                  <a:solidFill>
                    <a:srgbClr val="A796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00"/>
                </a:p>
              </p:txBody>
            </p:sp>
          </p:grpSp>
          <p:pic>
            <p:nvPicPr>
              <p:cNvPr id="54" name="图片 53" descr="5b754e2ddb5aa"/>
              <p:cNvPicPr>
                <a:picLocks noChangeAspect="1"/>
              </p:cNvPicPr>
              <p:nvPr/>
            </p:nvPicPr>
            <p:blipFill>
              <a:blip r:embed="rId1"/>
              <a:stretch>
                <a:fillRect/>
              </a:stretch>
            </p:blipFill>
            <p:spPr>
              <a:xfrm>
                <a:off x="7835" y="6052"/>
                <a:ext cx="4455" cy="1771"/>
              </a:xfrm>
              <a:prstGeom prst="rect">
                <a:avLst/>
              </a:prstGeom>
            </p:spPr>
          </p:pic>
        </p:grpSp>
      </p:grpSp>
      <p:pic>
        <p:nvPicPr>
          <p:cNvPr id="42" name="图片 41" descr="5b754e2ddb327"/>
          <p:cNvPicPr>
            <a:picLocks noChangeAspect="1"/>
          </p:cNvPicPr>
          <p:nvPr/>
        </p:nvPicPr>
        <p:blipFill>
          <a:blip r:embed="rId2"/>
          <a:stretch>
            <a:fillRect/>
          </a:stretch>
        </p:blipFill>
        <p:spPr>
          <a:xfrm>
            <a:off x="9264015" y="-390525"/>
            <a:ext cx="2827655" cy="1927225"/>
          </a:xfrm>
          <a:prstGeom prst="rect">
            <a:avLst/>
          </a:prstGeom>
        </p:spPr>
      </p:pic>
      <p:pic>
        <p:nvPicPr>
          <p:cNvPr id="102" name="图片 101"/>
          <p:cNvPicPr/>
          <p:nvPr/>
        </p:nvPicPr>
        <p:blipFill>
          <a:blip r:embed="rId3"/>
          <a:stretch>
            <a:fillRect/>
          </a:stretch>
        </p:blipFill>
        <p:spPr>
          <a:xfrm>
            <a:off x="57150" y="1224915"/>
            <a:ext cx="5496560" cy="2033270"/>
          </a:xfrm>
          <a:prstGeom prst="rect">
            <a:avLst/>
          </a:prstGeom>
          <a:noFill/>
          <a:ln w="9525">
            <a:noFill/>
          </a:ln>
        </p:spPr>
      </p:pic>
      <p:pic>
        <p:nvPicPr>
          <p:cNvPr id="103" name="图片 102"/>
          <p:cNvPicPr/>
          <p:nvPr/>
        </p:nvPicPr>
        <p:blipFill>
          <a:blip r:embed="rId4"/>
          <a:stretch>
            <a:fillRect/>
          </a:stretch>
        </p:blipFill>
        <p:spPr>
          <a:xfrm>
            <a:off x="57150" y="3940175"/>
            <a:ext cx="5495925" cy="2131695"/>
          </a:xfrm>
          <a:prstGeom prst="rect">
            <a:avLst/>
          </a:prstGeom>
          <a:noFill/>
          <a:ln w="9525">
            <a:noFill/>
          </a:ln>
        </p:spPr>
      </p:pic>
      <p:pic>
        <p:nvPicPr>
          <p:cNvPr id="34" name="Picture 2" descr="C:\Users\ADMINI~1\AppData\Local\Temp\360zip$Temp\360$6\标志与中英文校名组合规范_左右.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310580" y="582967"/>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6"/>
    </p:custDataLst>
  </p:cSld>
  <p:clrMapOvr>
    <a:masterClrMapping/>
  </p:clrMapOvr>
  <p:transition advTm="2456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5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59.xml><?xml version="1.0" encoding="utf-8"?>
<p:tagLst xmlns:p="http://schemas.openxmlformats.org/presentationml/2006/main">
  <p:tag name="KSO_WM_BEAUTIFY_FLAG" val="#wm#"/>
  <p:tag name="KSO_WM_TEMPLATE_CATEGORY" val="custom"/>
  <p:tag name="KSO_WM_TEMPLATE_INDEX" val="20205081"/>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BEAUTIFY_FLAG" val="#wm#"/>
  <p:tag name="KSO_WM_TEMPLATE_CATEGORY" val="custom"/>
  <p:tag name="KSO_WM_TEMPLATE_INDEX" val="20205081"/>
</p:tagLst>
</file>

<file path=ppt/tags/tag61.xml><?xml version="1.0" encoding="utf-8"?>
<p:tagLst xmlns:p="http://schemas.openxmlformats.org/presentationml/2006/main">
  <p:tag name="KSO_WM_BEAUTIFY_FLAG" val="#wm#"/>
  <p:tag name="KSO_WM_TEMPLATE_CATEGORY" val="custom"/>
  <p:tag name="KSO_WM_TEMPLATE_INDEX" val="20205081"/>
</p:tagLst>
</file>

<file path=ppt/tags/tag62.xml><?xml version="1.0" encoding="utf-8"?>
<p:tagLst xmlns:p="http://schemas.openxmlformats.org/presentationml/2006/main">
  <p:tag name="KSO_WM_BEAUTIFY_FLAG" val="#wm#"/>
  <p:tag name="KSO_WM_TEMPLATE_CATEGORY" val="custom"/>
  <p:tag name="KSO_WM_TEMPLATE_INDEX" val="20205081"/>
</p:tagLst>
</file>

<file path=ppt/tags/tag63.xml><?xml version="1.0" encoding="utf-8"?>
<p:tagLst xmlns:p="http://schemas.openxmlformats.org/presentationml/2006/main">
  <p:tag name="KSO_WM_BEAUTIFY_FLAG" val="#wm#"/>
  <p:tag name="KSO_WM_TEMPLATE_CATEGORY" val="custom"/>
  <p:tag name="KSO_WM_TEMPLATE_INDEX" val="20205081"/>
</p:tagLst>
</file>

<file path=ppt/tags/tag64.xml><?xml version="1.0" encoding="utf-8"?>
<p:tagLst xmlns:p="http://schemas.openxmlformats.org/presentationml/2006/main">
  <p:tag name="KSO_WM_UNIT_TABLE_BEAUTIFY" val="smartTable{e7db15b5-01e8-4e9a-9022-9e9a10fdbb05}"/>
  <p:tag name="TABLE_ENDDRAG_ORIGIN_RECT" val="645*182"/>
  <p:tag name="TABLE_ENDDRAG_RECT" val="81*88*645*182"/>
</p:tagLst>
</file>

<file path=ppt/tags/tag65.xml><?xml version="1.0" encoding="utf-8"?>
<p:tagLst xmlns:p="http://schemas.openxmlformats.org/presentationml/2006/main">
  <p:tag name="KSO_WM_BEAUTIFY_FLAG" val="#wm#"/>
  <p:tag name="KSO_WM_TEMPLATE_CATEGORY" val="custom"/>
  <p:tag name="KSO_WM_TEMPLATE_INDEX" val="20205081"/>
</p:tagLst>
</file>

<file path=ppt/tags/tag66.xml><?xml version="1.0" encoding="utf-8"?>
<p:tagLst xmlns:p="http://schemas.openxmlformats.org/presentationml/2006/main">
  <p:tag name="KSO_WM_BEAUTIFY_FLAG" val="#wm#"/>
  <p:tag name="KSO_WM_TEMPLATE_CATEGORY" val="custom"/>
  <p:tag name="KSO_WM_TEMPLATE_INDEX" val="20205081"/>
</p:tagLst>
</file>

<file path=ppt/tags/tag67.xml><?xml version="1.0" encoding="utf-8"?>
<p:tagLst xmlns:p="http://schemas.openxmlformats.org/presentationml/2006/main">
  <p:tag name="KSO_WM_BEAUTIFY_FLAG" val="#wm#"/>
  <p:tag name="KSO_WM_TEMPLATE_CATEGORY" val="custom"/>
  <p:tag name="KSO_WM_TEMPLATE_INDEX" val="20205081"/>
</p:tagLst>
</file>

<file path=ppt/tags/tag68.xml><?xml version="1.0" encoding="utf-8"?>
<p:tagLst xmlns:p="http://schemas.openxmlformats.org/presentationml/2006/main">
  <p:tag name="KSO_WM_BEAUTIFY_FLAG" val="#wm#"/>
  <p:tag name="KSO_WM_TEMPLATE_CATEGORY" val="custom"/>
  <p:tag name="KSO_WM_TEMPLATE_INDEX" val="20205081"/>
</p:tagLst>
</file>

<file path=ppt/tags/tag69.xml><?xml version="1.0" encoding="utf-8"?>
<p:tagLst xmlns:p="http://schemas.openxmlformats.org/presentationml/2006/main">
  <p:tag name="KSO_WM_BEAUTIFY_FLAG" val="#wm#"/>
  <p:tag name="KSO_WM_TEMPLATE_CATEGORY" val="custom"/>
  <p:tag name="KSO_WM_TEMPLATE_INDEX" val="2020508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081"/>
</p:tagLst>
</file>

<file path=ppt/tags/tag71.xml><?xml version="1.0" encoding="utf-8"?>
<p:tagLst xmlns:p="http://schemas.openxmlformats.org/presentationml/2006/main">
  <p:tag name="KSO_WM_BEAUTIFY_FLAG" val="#wm#"/>
  <p:tag name="KSO_WM_TEMPLATE_CATEGORY" val="custom"/>
  <p:tag name="KSO_WM_TEMPLATE_INDEX" val="20205081"/>
</p:tagLst>
</file>

<file path=ppt/tags/tag72.xml><?xml version="1.0" encoding="utf-8"?>
<p:tagLst xmlns:p="http://schemas.openxmlformats.org/presentationml/2006/main">
  <p:tag name="KSO_WM_BEAUTIFY_FLAG" val="#wm#"/>
  <p:tag name="KSO_WM_TEMPLATE_CATEGORY" val="custom"/>
  <p:tag name="KSO_WM_TEMPLATE_INDEX" val="20205081"/>
</p:tagLst>
</file>

<file path=ppt/tags/tag73.xml><?xml version="1.0" encoding="utf-8"?>
<p:tagLst xmlns:p="http://schemas.openxmlformats.org/presentationml/2006/main">
  <p:tag name="KSO_WM_BEAUTIFY_FLAG" val="#wm#"/>
  <p:tag name="KSO_WM_TEMPLATE_CATEGORY" val="custom"/>
  <p:tag name="KSO_WM_TEMPLATE_INDEX" val="20205081"/>
</p:tagLst>
</file>

<file path=ppt/tags/tag74.xml><?xml version="1.0" encoding="utf-8"?>
<p:tagLst xmlns:p="http://schemas.openxmlformats.org/presentationml/2006/main">
  <p:tag name="KSO_WM_BEAUTIFY_FLAG" val="#wm#"/>
  <p:tag name="KSO_WM_TEMPLATE_CATEGORY" val="custom"/>
  <p:tag name="KSO_WM_TEMPLATE_INDEX" val="20205081"/>
  <p:tag name="TIMING" val="|47.607|20.371|2.79|2.09|4.952"/>
</p:tagLst>
</file>

<file path=ppt/tags/tag75.xml><?xml version="1.0" encoding="utf-8"?>
<p:tagLst xmlns:p="http://schemas.openxmlformats.org/presentationml/2006/main">
  <p:tag name="KSO_WM_BEAUTIFY_FLAG" val="#wm#"/>
  <p:tag name="KSO_WM_TEMPLATE_CATEGORY" val="custom"/>
  <p:tag name="KSO_WM_TEMPLATE_INDEX" val="20205081"/>
</p:tagLst>
</file>

<file path=ppt/tags/tag76.xml><?xml version="1.0" encoding="utf-8"?>
<p:tagLst xmlns:p="http://schemas.openxmlformats.org/presentationml/2006/main">
  <p:tag name="KSO_WM_BEAUTIFY_FLAG" val="#wm#"/>
  <p:tag name="KSO_WM_TEMPLATE_CATEGORY" val="custom"/>
  <p:tag name="KSO_WM_TEMPLATE_INDEX" val="20205081"/>
</p:tagLst>
</file>

<file path=ppt/tags/tag77.xml><?xml version="1.0" encoding="utf-8"?>
<p:tagLst xmlns:p="http://schemas.openxmlformats.org/presentationml/2006/main">
  <p:tag name="KSO_WM_BEAUTIFY_FLAG" val="#wm#"/>
  <p:tag name="KSO_WM_TEMPLATE_CATEGORY" val="custom"/>
  <p:tag name="KSO_WM_TEMPLATE_INDEX" val="20205081"/>
</p:tagLst>
</file>

<file path=ppt/tags/tag78.xml><?xml version="1.0" encoding="utf-8"?>
<p:tagLst xmlns:p="http://schemas.openxmlformats.org/presentationml/2006/main">
  <p:tag name="KSO_WM_BEAUTIFY_FLAG" val="#wm#"/>
  <p:tag name="KSO_WM_TEMPLATE_CATEGORY" val="custom"/>
  <p:tag name="KSO_WM_TEMPLATE_INDEX" val="20205081"/>
</p:tagLst>
</file>

<file path=ppt/tags/tag79.xml><?xml version="1.0" encoding="utf-8"?>
<p:tagLst xmlns:p="http://schemas.openxmlformats.org/presentationml/2006/main">
  <p:tag name="KSO_WM_BEAUTIFY_FLAG" val="#wm#"/>
  <p:tag name="KSO_WM_TEMPLATE_CATEGORY" val="custom"/>
  <p:tag name="KSO_WM_TEMPLATE_INDEX" val="2020508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wm#"/>
  <p:tag name="KSO_WM_TEMPLATE_CATEGORY" val="custom"/>
  <p:tag name="KSO_WM_TEMPLATE_INDEX" val="20205081"/>
</p:tagLst>
</file>

<file path=ppt/tags/tag81.xml><?xml version="1.0" encoding="utf-8"?>
<p:tagLst xmlns:p="http://schemas.openxmlformats.org/presentationml/2006/main">
  <p:tag name="KSO_WM_BEAUTIFY_FLAG" val="#wm#"/>
  <p:tag name="KSO_WM_TEMPLATE_CATEGORY" val="custom"/>
  <p:tag name="KSO_WM_TEMPLATE_INDEX" val="20205081"/>
  <p:tag name="TIMING" val="|1.109|22.608"/>
</p:tagLst>
</file>

<file path=ppt/tags/tag82.xml><?xml version="1.0" encoding="utf-8"?>
<p:tagLst xmlns:p="http://schemas.openxmlformats.org/presentationml/2006/main">
  <p:tag name="KSO_WM_BEAUTIFY_FLAG" val="#wm#"/>
  <p:tag name="KSO_WM_TEMPLATE_CATEGORY" val="custom"/>
  <p:tag name="KSO_WM_TEMPLATE_INDEX" val="20205081"/>
</p:tagLst>
</file>

<file path=ppt/tags/tag83.xml><?xml version="1.0" encoding="utf-8"?>
<p:tagLst xmlns:p="http://schemas.openxmlformats.org/presentationml/2006/main">
  <p:tag name="KSO_WM_BEAUTIFY_FLAG" val="#wm#"/>
  <p:tag name="KSO_WM_TEMPLATE_CATEGORY" val="custom"/>
  <p:tag name="KSO_WM_TEMPLATE_INDEX" val="20205081"/>
</p:tagLst>
</file>

<file path=ppt/tags/tag84.xml><?xml version="1.0" encoding="utf-8"?>
<p:tagLst xmlns:p="http://schemas.openxmlformats.org/presentationml/2006/main">
  <p:tag name="KSO_WM_UNIT_TABLE_BEAUTIFY" val="smartTable{f01ff84a-f51e-4e5d-beac-e0c937422db2}"/>
  <p:tag name="TABLE_ENDDRAG_ORIGIN_RECT" val="774*231"/>
  <p:tag name="TABLE_ENDDRAG_RECT" val="109*121*774*231"/>
</p:tagLst>
</file>

<file path=ppt/tags/tag85.xml><?xml version="1.0" encoding="utf-8"?>
<p:tagLst xmlns:p="http://schemas.openxmlformats.org/presentationml/2006/main">
  <p:tag name="KSO_WM_BEAUTIFY_FLAG" val="#wm#"/>
  <p:tag name="KSO_WM_TEMPLATE_CATEGORY" val="custom"/>
  <p:tag name="KSO_WM_TEMPLATE_INDEX" val="20205081"/>
  <p:tag name="TIMING" val="|52.158"/>
</p:tagLst>
</file>

<file path=ppt/tags/tag86.xml><?xml version="1.0" encoding="utf-8"?>
<p:tagLst xmlns:p="http://schemas.openxmlformats.org/presentationml/2006/main">
  <p:tag name="KSO_WM_BEAUTIFY_FLAG" val="#wm#"/>
  <p:tag name="KSO_WM_TEMPLATE_CATEGORY" val="custom"/>
  <p:tag name="KSO_WM_TEMPLATE_INDEX" val="20205081"/>
</p:tagLst>
</file>

<file path=ppt/tags/tag87.xml><?xml version="1.0" encoding="utf-8"?>
<p:tagLst xmlns:p="http://schemas.openxmlformats.org/presentationml/2006/main">
  <p:tag name="KSO_WM_BEAUTIFY_FLAG" val="#wm#"/>
  <p:tag name="KSO_WM_TEMPLATE_CATEGORY" val="custom"/>
  <p:tag name="KSO_WM_TEMPLATE_INDEX" val="20205081"/>
</p:tagLst>
</file>

<file path=ppt/tags/tag88.xml><?xml version="1.0" encoding="utf-8"?>
<p:tagLst xmlns:p="http://schemas.openxmlformats.org/presentationml/2006/main">
  <p:tag name="KSO_WM_BEAUTIFY_FLAG" val="#wm#"/>
  <p:tag name="KSO_WM_TEMPLATE_CATEGORY" val="custom"/>
  <p:tag name="KSO_WM_TEMPLATE_INDEX" val="20205081"/>
  <p:tag name="TIMING" val="|2.906|33.395|57.146|2.221|1.021|25.456"/>
</p:tagLst>
</file>

<file path=ppt/tags/tag89.xml><?xml version="1.0" encoding="utf-8"?>
<p:tagLst xmlns:p="http://schemas.openxmlformats.org/presentationml/2006/main">
  <p:tag name="KSO_WM_BEAUTIFY_FLAG" val="#wm#"/>
  <p:tag name="KSO_WM_TEMPLATE_CATEGORY" val="custom"/>
  <p:tag name="KSO_WM_TEMPLATE_INDEX" val="2020508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wm#"/>
  <p:tag name="KSO_WM_TEMPLATE_CATEGORY" val="custom"/>
  <p:tag name="KSO_WM_TEMPLATE_INDEX" val="20205081"/>
</p:tagLst>
</file>

<file path=ppt/tags/tag91.xml><?xml version="1.0" encoding="utf-8"?>
<p:tagLst xmlns:p="http://schemas.openxmlformats.org/presentationml/2006/main">
  <p:tag name="KSO_WM_BEAUTIFY_FLAG" val="#wm#"/>
  <p:tag name="KSO_WM_TEMPLATE_CATEGORY" val="custom"/>
  <p:tag name="KSO_WM_TEMPLATE_INDEX" val="20205081"/>
</p:tagLst>
</file>

<file path=ppt/tags/tag92.xml><?xml version="1.0" encoding="utf-8"?>
<p:tagLst xmlns:p="http://schemas.openxmlformats.org/presentationml/2006/main">
  <p:tag name="KSO_WM_BEAUTIFY_FLAG" val="#wm#"/>
  <p:tag name="KSO_WM_TEMPLATE_CATEGORY" val="custom"/>
  <p:tag name="KSO_WM_TEMPLATE_INDEX" val="20205081"/>
</p:tagLst>
</file>

<file path=ppt/tags/tag93.xml><?xml version="1.0" encoding="utf-8"?>
<p:tagLst xmlns:p="http://schemas.openxmlformats.org/presentationml/2006/main">
  <p:tag name="KSO_WM_BEAUTIFY_FLAG" val="#wm#"/>
  <p:tag name="KSO_WM_TEMPLATE_CATEGORY" val="custom"/>
  <p:tag name="KSO_WM_TEMPLATE_INDEX" val="20205081"/>
</p:tagLst>
</file>

<file path=ppt/tags/tag94.xml><?xml version="1.0" encoding="utf-8"?>
<p:tagLst xmlns:p="http://schemas.openxmlformats.org/presentationml/2006/main">
  <p:tag name="KSO_WM_BEAUTIFY_FLAG" val="#wm#"/>
  <p:tag name="KSO_WM_TEMPLATE_CATEGORY" val="custom"/>
  <p:tag name="KSO_WM_TEMPLATE_INDEX" val="20205081"/>
</p:tagLst>
</file>

<file path=ppt/tags/tag95.xml><?xml version="1.0" encoding="utf-8"?>
<p:tagLst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7375</Words>
  <Application>WPS 演示</Application>
  <PresentationFormat>宽屏</PresentationFormat>
  <Paragraphs>366</Paragraphs>
  <Slides>36</Slides>
  <Notes>4</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36</vt:i4>
      </vt:variant>
    </vt:vector>
  </HeadingPairs>
  <TitlesOfParts>
    <vt:vector size="50" baseType="lpstr">
      <vt:lpstr>Arial</vt:lpstr>
      <vt:lpstr>宋体</vt:lpstr>
      <vt:lpstr>Wingdings</vt:lpstr>
      <vt:lpstr>微软雅黑</vt:lpstr>
      <vt:lpstr>Wingdings</vt:lpstr>
      <vt:lpstr>方正兰亭刊宋_GBK</vt:lpstr>
      <vt:lpstr>方正字迹-典雅楷体简体</vt:lpstr>
      <vt:lpstr>华文行楷</vt:lpstr>
      <vt:lpstr>华文新魏</vt:lpstr>
      <vt:lpstr>方正宋刻本秀楷_GBK</vt:lpstr>
      <vt:lpstr>华文楷体</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昵称</cp:lastModifiedBy>
  <cp:revision>795</cp:revision>
  <dcterms:created xsi:type="dcterms:W3CDTF">2019-06-19T02:08:00Z</dcterms:created>
  <dcterms:modified xsi:type="dcterms:W3CDTF">2021-11-28T07:35:46Z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2052-11.1.0.11115</vt:lpwstr>
  </property>
  <property fmtid="{D5CDD505-2E9C-101B-9397-08002B2CF9AE}" pid="3" name="KSOTemplateUUID">
    <vt:lpwstr>v1.0_mb_pv8Cql86WRfRNjl9ljv3rg==</vt:lpwstr>
  </property>
  <property fmtid="{D5CDD505-2E9C-101B-9397-08002B2CF9AE}" pid="4" name="ICV">
    <vt:lpwstr>28E127D4372A41C293EF043482D30EED</vt:lpwstr>
  </property>
</Properties>
</file>